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60" r:id="rId4"/>
    <p:sldId id="263" r:id="rId5"/>
    <p:sldId id="261" r:id="rId6"/>
    <p:sldId id="258" r:id="rId7"/>
    <p:sldId id="264" r:id="rId8"/>
    <p:sldId id="265" r:id="rId9"/>
    <p:sldId id="266" r:id="rId10"/>
    <p:sldId id="267" r:id="rId11"/>
    <p:sldId id="273" r:id="rId12"/>
    <p:sldId id="274" r:id="rId13"/>
    <p:sldId id="262" r:id="rId14"/>
    <p:sldId id="271" r:id="rId15"/>
    <p:sldId id="269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an Silva Medeiros" initials="JSM" lastIdx="1" clrIdx="0">
    <p:extLst>
      <p:ext uri="{19B8F6BF-5375-455C-9EA6-DF929625EA0E}">
        <p15:presenceInfo xmlns:p15="http://schemas.microsoft.com/office/powerpoint/2012/main" userId="602b8e7b2c9591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1FD"/>
    <a:srgbClr val="FAE2FB"/>
    <a:srgbClr val="FF00FF"/>
    <a:srgbClr val="FCC4B2"/>
    <a:srgbClr val="FCCABA"/>
    <a:srgbClr val="6DDE18"/>
    <a:srgbClr val="FCC1AE"/>
    <a:srgbClr val="FDD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828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8398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359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917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564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14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63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8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02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397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75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579D6-35BF-43DE-B5E4-28F5E658E0A6}" type="datetimeFigureOut">
              <a:rPr lang="pt-BR" smtClean="0"/>
              <a:t>09/03/2021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0379-A6BA-4C3E-B00D-D926780018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73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26.png"/><Relationship Id="rId4" Type="http://schemas.microsoft.com/office/2007/relationships/hdphoto" Target="../media/hdphoto1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iba como sua rádio pode vender mais na Páscoa - Teletron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34"/>
            <a:ext cx="9144000" cy="688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2295396" y="661836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000" dirty="0"/>
              <a:t>https://teletronix.com.br/blog/saiba-como-sua-radio-pode-vender-mais-na-pascoa/</a:t>
            </a:r>
          </a:p>
        </p:txBody>
      </p:sp>
      <p:sp>
        <p:nvSpPr>
          <p:cNvPr id="4" name="Rectângulo 3"/>
          <p:cNvSpPr/>
          <p:nvPr/>
        </p:nvSpPr>
        <p:spPr>
          <a:xfrm>
            <a:off x="3213244" y="1575240"/>
            <a:ext cx="2736304" cy="1080120"/>
          </a:xfrm>
          <a:prstGeom prst="rect">
            <a:avLst/>
          </a:prstGeom>
          <a:solidFill>
            <a:srgbClr val="FCCABA"/>
          </a:solidFill>
          <a:ln>
            <a:solidFill>
              <a:srgbClr val="FCCA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Páscoa: 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Intenção de Consumo e Comemorações dos Residentes de Coxim/MS 2021</a:t>
            </a:r>
          </a:p>
        </p:txBody>
      </p:sp>
      <p:pic>
        <p:nvPicPr>
          <p:cNvPr id="6" name="Imagem 5" descr="Resultado de imagem para fecomercio ms">
            <a:extLst>
              <a:ext uri="{FF2B5EF4-FFF2-40B4-BE49-F238E27FC236}">
                <a16:creationId xmlns:a16="http://schemas.microsoft.com/office/drawing/2014/main" id="{2A7DCAC4-4F90-4FAD-A11B-B2ECC39532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9119"/>
            <a:ext cx="1161436" cy="324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4" descr="Resultado de imagem para logo sebrae fundo transparente">
            <a:extLst>
              <a:ext uri="{FF2B5EF4-FFF2-40B4-BE49-F238E27FC236}">
                <a16:creationId xmlns:a16="http://schemas.microsoft.com/office/drawing/2014/main" id="{68B767DE-F028-4160-8777-2C48F4DB9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67248"/>
            <a:ext cx="722176" cy="35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321530E-B134-47A3-9A99-C4788B48EA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570" y="-32107"/>
            <a:ext cx="949325" cy="44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5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3">
            <a:extLst>
              <a:ext uri="{FF2B5EF4-FFF2-40B4-BE49-F238E27FC236}">
                <a16:creationId xmlns:a16="http://schemas.microsoft.com/office/drawing/2014/main" id="{B94BD85C-7494-4290-853E-6FDF9EFC7A4B}"/>
              </a:ext>
            </a:extLst>
          </p:cNvPr>
          <p:cNvSpPr/>
          <p:nvPr/>
        </p:nvSpPr>
        <p:spPr>
          <a:xfrm>
            <a:off x="-108520" y="-50400"/>
            <a:ext cx="9252520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Como está o cenário para a população de Coxim/MS?</a:t>
            </a:r>
          </a:p>
        </p:txBody>
      </p:sp>
      <p:pic>
        <p:nvPicPr>
          <p:cNvPr id="1026" name="Picture 2" descr="Imagens Placa Madeira PNG e Vetor, com Fundo Transparente Para Download  Grátis | Pngtree">
            <a:extLst>
              <a:ext uri="{FF2B5EF4-FFF2-40B4-BE49-F238E27FC236}">
                <a16:creationId xmlns:a16="http://schemas.microsoft.com/office/drawing/2014/main" id="{9DB2DAE8-6BB3-40B5-9968-C201B85DE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00" b="16000"/>
          <a:stretch/>
        </p:blipFill>
        <p:spPr bwMode="auto">
          <a:xfrm>
            <a:off x="-252536" y="1039171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ns Placa Madeira PNG e Vetor, com Fundo Transparente Para Download  Grátis | Pngtree">
            <a:extLst>
              <a:ext uri="{FF2B5EF4-FFF2-40B4-BE49-F238E27FC236}">
                <a16:creationId xmlns:a16="http://schemas.microsoft.com/office/drawing/2014/main" id="{A6D676E0-229B-4C9D-A27F-F8BB39D33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00" b="16000"/>
          <a:stretch/>
        </p:blipFill>
        <p:spPr bwMode="auto">
          <a:xfrm>
            <a:off x="2983260" y="2636912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ns Placa Madeira PNG e Vetor, com Fundo Transparente Para Download  Grátis | Pngtree">
            <a:extLst>
              <a:ext uri="{FF2B5EF4-FFF2-40B4-BE49-F238E27FC236}">
                <a16:creationId xmlns:a16="http://schemas.microsoft.com/office/drawing/2014/main" id="{42024056-E642-4C7F-B43D-5FAD405E55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00" b="16000"/>
          <a:stretch/>
        </p:blipFill>
        <p:spPr bwMode="auto">
          <a:xfrm>
            <a:off x="6084168" y="4481736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A9FB581-421E-48BB-B53E-F503E1416090}"/>
              </a:ext>
            </a:extLst>
          </p:cNvPr>
          <p:cNvSpPr txBox="1"/>
          <p:nvPr/>
        </p:nvSpPr>
        <p:spPr>
          <a:xfrm>
            <a:off x="323528" y="1844824"/>
            <a:ext cx="2369926" cy="14773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8% da população são de trabalhadores informais</a:t>
            </a:r>
          </a:p>
          <a:p>
            <a:pPr algn="just"/>
            <a:endParaRPr lang="pt-BR" sz="1500" dirty="0"/>
          </a:p>
          <a:p>
            <a:pPr algn="just"/>
            <a:r>
              <a:rPr lang="pt-BR" sz="1500" dirty="0"/>
              <a:t>12% sem fonte de renda</a:t>
            </a:r>
          </a:p>
          <a:p>
            <a:pPr algn="just"/>
            <a:endParaRPr lang="pt-BR" sz="1500" dirty="0"/>
          </a:p>
          <a:p>
            <a:pPr algn="just"/>
            <a:endParaRPr lang="pt-BR" sz="15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C380CC-942F-41C1-B8EA-7F7EF714CD0C}"/>
              </a:ext>
            </a:extLst>
          </p:cNvPr>
          <p:cNvSpPr txBox="1"/>
          <p:nvPr/>
        </p:nvSpPr>
        <p:spPr>
          <a:xfrm>
            <a:off x="3548800" y="3447280"/>
            <a:ext cx="2391351" cy="14773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32% estão com a renda reduzida</a:t>
            </a:r>
          </a:p>
          <a:p>
            <a:pPr algn="just"/>
            <a:endParaRPr lang="pt-BR" sz="1500" dirty="0"/>
          </a:p>
          <a:p>
            <a:pPr algn="just"/>
            <a:r>
              <a:rPr lang="pt-BR" sz="1500" dirty="0"/>
              <a:t>Para a maioria a redução foi entre 21% e 30%</a:t>
            </a:r>
          </a:p>
          <a:p>
            <a:pPr algn="just"/>
            <a:endParaRPr lang="pt-BR" sz="15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41F5F67-9EBE-4D1B-B8DF-F913EFC52F49}"/>
              </a:ext>
            </a:extLst>
          </p:cNvPr>
          <p:cNvSpPr txBox="1"/>
          <p:nvPr/>
        </p:nvSpPr>
        <p:spPr>
          <a:xfrm>
            <a:off x="6660232" y="5301208"/>
            <a:ext cx="2376264" cy="14773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60% estão confiantes de que tudo ficará bem</a:t>
            </a:r>
          </a:p>
          <a:p>
            <a:pPr algn="just"/>
            <a:r>
              <a:rPr lang="pt-BR" sz="1500" dirty="0"/>
              <a:t>Apesar dos aspectos negativos, as expectativas mais otimistas têm prevalecido</a:t>
            </a:r>
          </a:p>
        </p:txBody>
      </p:sp>
      <p:pic>
        <p:nvPicPr>
          <p:cNvPr id="2" name="Picture 2" descr="APLIQUE PEGADAS DE COELHO - PASCOA no Elo7 | Feeling Artes e Brindes  (B8382A)">
            <a:extLst>
              <a:ext uri="{FF2B5EF4-FFF2-40B4-BE49-F238E27FC236}">
                <a16:creationId xmlns:a16="http://schemas.microsoft.com/office/drawing/2014/main" id="{48B38CDD-8294-4A53-A642-CD46ABF92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6162" y1="53562" x2="39888" y2="68977"/>
                        <a14:foregroundMark x1="39888" y1="68977" x2="39888" y2="68977"/>
                        <a14:foregroundMark x1="37143" y1="46826" x2="37815" y2="58679"/>
                        <a14:foregroundMark x1="37815" y1="50389" x2="48067" y2="59067"/>
                        <a14:foregroundMark x1="30644" y1="49223" x2="39888" y2="59067"/>
                        <a14:foregroundMark x1="31317" y1="54339" x2="37815" y2="59909"/>
                        <a14:foregroundMark x1="27899" y1="61464" x2="40560" y2="72150"/>
                        <a14:foregroundMark x1="43978" y1="63018" x2="28571" y2="62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07" t="47134" r="50010" b="27172"/>
          <a:stretch/>
        </p:blipFill>
        <p:spPr bwMode="auto">
          <a:xfrm>
            <a:off x="1167053" y="888900"/>
            <a:ext cx="54006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PLIQUE PEGADAS DE COELHO - PASCOA no Elo7 | Feeling Artes e Brindes  (B8382A)">
            <a:extLst>
              <a:ext uri="{FF2B5EF4-FFF2-40B4-BE49-F238E27FC236}">
                <a16:creationId xmlns:a16="http://schemas.microsoft.com/office/drawing/2014/main" id="{337721AD-5570-43DF-946E-ED076EFA6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614" b="89961" l="9972" r="89972">
                        <a14:foregroundMark x1="27451" y1="14119" x2="30196" y2="15738"/>
                        <a14:foregroundMark x1="35294" y1="24806" x2="38768" y2="26425"/>
                        <a14:foregroundMark x1="37031" y1="8614" x2="39104" y2="11334"/>
                        <a14:foregroundMark x1="44202" y1="14508" x2="45938" y2="16127"/>
                        <a14:backgroundMark x1="57591" y1="47409" x2="70588" y2="414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8" t="5415" r="49569" b="67864"/>
          <a:stretch/>
        </p:blipFill>
        <p:spPr bwMode="auto">
          <a:xfrm>
            <a:off x="4427984" y="2398420"/>
            <a:ext cx="573322" cy="47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LIQUE PEGADAS DE COELHO - PASCOA no Elo7 | Feeling Artes e Brindes  (B8382A)">
            <a:extLst>
              <a:ext uri="{FF2B5EF4-FFF2-40B4-BE49-F238E27FC236}">
                <a16:creationId xmlns:a16="http://schemas.microsoft.com/office/drawing/2014/main" id="{B6B0BD58-9EB8-45F2-80E7-70AEE8BB1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8992" y1="43912" x2="68347" y2="47280"/>
                        <a14:foregroundMark x1="62241" y1="29793" x2="65098" y2="31023"/>
                        <a14:foregroundMark x1="69076" y1="35622" x2="73725" y2="37694"/>
                        <a14:foregroundMark x1="53221" y1="34326" x2="56078" y2="36852"/>
                        <a14:backgroundMark x1="35238" y1="58096" x2="48908" y2="7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48" t="25206" r="22258" b="44409"/>
          <a:stretch/>
        </p:blipFill>
        <p:spPr bwMode="auto">
          <a:xfrm>
            <a:off x="7524328" y="4207396"/>
            <a:ext cx="586462" cy="5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260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em mol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27811">
            <a:off x="5052066" y="1036495"/>
            <a:ext cx="3597374" cy="406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876256" y="0"/>
            <a:ext cx="1259632" cy="6858000"/>
          </a:xfrm>
          <a:prstGeom prst="rect">
            <a:avLst/>
          </a:prstGeom>
          <a:solidFill>
            <a:srgbClr val="FCC4B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pt-BR" sz="3500" dirty="0">
                <a:solidFill>
                  <a:srgbClr val="FF00FF"/>
                </a:solidFill>
              </a:rPr>
              <a:t>E</a:t>
            </a:r>
            <a:r>
              <a:rPr lang="pt-BR" sz="3500" dirty="0">
                <a:solidFill>
                  <a:srgbClr val="002060"/>
                </a:solidFill>
              </a:rPr>
              <a:t>S</a:t>
            </a:r>
            <a:r>
              <a:rPr lang="pt-BR" sz="3500" dirty="0">
                <a:solidFill>
                  <a:srgbClr val="FF00FF"/>
                </a:solidFill>
              </a:rPr>
              <a:t>P</a:t>
            </a:r>
            <a:r>
              <a:rPr lang="pt-BR" sz="3500" dirty="0">
                <a:solidFill>
                  <a:srgbClr val="002060"/>
                </a:solidFill>
              </a:rPr>
              <a:t>E</a:t>
            </a:r>
            <a:r>
              <a:rPr lang="pt-BR" sz="3500" dirty="0">
                <a:solidFill>
                  <a:srgbClr val="FF00FF"/>
                </a:solidFill>
              </a:rPr>
              <a:t>R</a:t>
            </a:r>
            <a:r>
              <a:rPr lang="pt-BR" sz="3500" dirty="0">
                <a:solidFill>
                  <a:srgbClr val="002060"/>
                </a:solidFill>
              </a:rPr>
              <a:t>A</a:t>
            </a:r>
            <a:r>
              <a:rPr lang="pt-BR" sz="3500" dirty="0">
                <a:solidFill>
                  <a:srgbClr val="FF00FF"/>
                </a:solidFill>
              </a:rPr>
              <a:t>N</a:t>
            </a:r>
            <a:r>
              <a:rPr lang="pt-BR" sz="3500" dirty="0">
                <a:solidFill>
                  <a:srgbClr val="002060"/>
                </a:solidFill>
              </a:rPr>
              <a:t>Ç</a:t>
            </a:r>
            <a:r>
              <a:rPr lang="pt-BR" sz="3500" dirty="0">
                <a:solidFill>
                  <a:srgbClr val="FF00FF"/>
                </a:solidFill>
              </a:rPr>
              <a:t>A</a:t>
            </a:r>
          </a:p>
        </p:txBody>
      </p:sp>
      <p:sp>
        <p:nvSpPr>
          <p:cNvPr id="4" name="Rectângulo 3">
            <a:extLst>
              <a:ext uri="{FF2B5EF4-FFF2-40B4-BE49-F238E27FC236}">
                <a16:creationId xmlns:a16="http://schemas.microsoft.com/office/drawing/2014/main" id="{7DC9DBC9-B073-488E-A46A-EEF08C23D9B9}"/>
              </a:ext>
            </a:extLst>
          </p:cNvPr>
          <p:cNvSpPr/>
          <p:nvPr/>
        </p:nvSpPr>
        <p:spPr>
          <a:xfrm>
            <a:off x="251520" y="-50400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Diante desse cenário, como será a Páscoa De 2021?</a:t>
            </a:r>
          </a:p>
        </p:txBody>
      </p:sp>
      <p:sp>
        <p:nvSpPr>
          <p:cNvPr id="5" name="Rectângulo 3">
            <a:extLst>
              <a:ext uri="{FF2B5EF4-FFF2-40B4-BE49-F238E27FC236}">
                <a16:creationId xmlns:a16="http://schemas.microsoft.com/office/drawing/2014/main" id="{707F5F31-3589-4900-9E9C-76F98C678AEF}"/>
              </a:ext>
            </a:extLst>
          </p:cNvPr>
          <p:cNvSpPr/>
          <p:nvPr/>
        </p:nvSpPr>
        <p:spPr>
          <a:xfrm>
            <a:off x="397228" y="1398380"/>
            <a:ext cx="4320480" cy="4608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*Desafiadora, mas ao mesmo tempo com </a:t>
            </a:r>
            <a:r>
              <a:rPr lang="pt-BR" sz="2000" dirty="0">
                <a:solidFill>
                  <a:srgbClr val="FF00FF"/>
                </a:solidFill>
                <a:latin typeface="Comic Sans MS" panose="030F0702030302020204" pitchFamily="66" charset="0"/>
              </a:rPr>
              <a:t>melhores intenções de consumo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;</a:t>
            </a:r>
          </a:p>
          <a:p>
            <a:pPr algn="ctr"/>
            <a:endParaRPr lang="pt-BR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*Parece que o coelho trará a Páscoa dos </a:t>
            </a:r>
            <a:r>
              <a:rPr lang="pt-BR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sentimentos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e da </a:t>
            </a:r>
            <a:r>
              <a:rPr lang="pt-BR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esperança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por tempos melhores</a:t>
            </a:r>
            <a:r>
              <a:rPr lang="pt-B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;</a:t>
            </a:r>
          </a:p>
          <a:p>
            <a:pPr algn="ctr"/>
            <a:endParaRPr lang="pt-BR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*o ano de 2020 foi bem atípico e o cenário atual ainda é muito instável.</a:t>
            </a:r>
          </a:p>
        </p:txBody>
      </p:sp>
    </p:spTree>
    <p:extLst>
      <p:ext uri="{BB962C8B-B14F-4D97-AF65-F5344CB8AC3E}">
        <p14:creationId xmlns:p14="http://schemas.microsoft.com/office/powerpoint/2010/main" val="375501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5C9D86F-484E-44A7-B5D3-E080EC257B84}"/>
              </a:ext>
            </a:extLst>
          </p:cNvPr>
          <p:cNvSpPr/>
          <p:nvPr/>
        </p:nvSpPr>
        <p:spPr>
          <a:xfrm>
            <a:off x="179512" y="188640"/>
            <a:ext cx="8784976" cy="5760640"/>
          </a:xfrm>
          <a:prstGeom prst="rect">
            <a:avLst/>
          </a:prstGeom>
          <a:solidFill>
            <a:srgbClr val="FCF1FD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172" name="Picture 4" descr="Desenho de Ovos de páscoa pintado e colorido por Usuário não registrado o  dia 22 de Outobro do 2009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21" y="3891880"/>
            <a:ext cx="3959052" cy="368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esenho de Ovos de páscoa pintado e colorido por Usuário não registrado o  dia 22 de Outobro do 2009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68560" y="3891880"/>
            <a:ext cx="3744416" cy="368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ângulo 3">
            <a:extLst>
              <a:ext uri="{FF2B5EF4-FFF2-40B4-BE49-F238E27FC236}">
                <a16:creationId xmlns:a16="http://schemas.microsoft.com/office/drawing/2014/main" id="{F1FFAB99-6913-4525-B7E9-5F8902DFB15B}"/>
              </a:ext>
            </a:extLst>
          </p:cNvPr>
          <p:cNvSpPr/>
          <p:nvPr/>
        </p:nvSpPr>
        <p:spPr>
          <a:xfrm>
            <a:off x="1347743" y="620688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A Páscoa de 2021 poderá movimentar em Coxim, mais de R$4 milhões</a:t>
            </a:r>
          </a:p>
        </p:txBody>
      </p:sp>
      <p:sp>
        <p:nvSpPr>
          <p:cNvPr id="7" name="Rectângulo 3">
            <a:extLst>
              <a:ext uri="{FF2B5EF4-FFF2-40B4-BE49-F238E27FC236}">
                <a16:creationId xmlns:a16="http://schemas.microsoft.com/office/drawing/2014/main" id="{423154AF-4E81-4D71-82C8-B22AF56451B6}"/>
              </a:ext>
            </a:extLst>
          </p:cNvPr>
          <p:cNvSpPr/>
          <p:nvPr/>
        </p:nvSpPr>
        <p:spPr>
          <a:xfrm>
            <a:off x="791072" y="2000989"/>
            <a:ext cx="7776863" cy="21751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*Esse resultado parece bem mais positivo, em relação ao ano de 2020;</a:t>
            </a:r>
          </a:p>
          <a:p>
            <a:pPr algn="just"/>
            <a:endParaRPr lang="pt-BR" sz="1500" dirty="0">
              <a:solidFill>
                <a:srgbClr val="FCCABA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pt-BR" sz="1500" dirty="0">
                <a:solidFill>
                  <a:srgbClr val="002060"/>
                </a:solidFill>
                <a:latin typeface="Comic Sans MS" panose="030F0702030302020204" pitchFamily="66" charset="0"/>
              </a:rPr>
              <a:t>*Apesar disso, as intenções de consumo e o cenário estão muito sensíveis, no que diz respeito, principalmente, aos indicadores da saúde;</a:t>
            </a:r>
          </a:p>
          <a:p>
            <a:pPr algn="just"/>
            <a:endParaRPr lang="pt-BR" sz="1500" dirty="0">
              <a:solidFill>
                <a:srgbClr val="FCCABA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*Ao mesmo tempo em que já existem melhores expectativas sobre o ano de 2021, no comparativo ao ano de 2020 (60%). </a:t>
            </a:r>
          </a:p>
        </p:txBody>
      </p:sp>
      <p:sp>
        <p:nvSpPr>
          <p:cNvPr id="9" name="Rectângulo 3">
            <a:extLst>
              <a:ext uri="{FF2B5EF4-FFF2-40B4-BE49-F238E27FC236}">
                <a16:creationId xmlns:a16="http://schemas.microsoft.com/office/drawing/2014/main" id="{EFD8C768-4000-4DB6-A7C7-6EEBB5C31645}"/>
              </a:ext>
            </a:extLst>
          </p:cNvPr>
          <p:cNvSpPr/>
          <p:nvPr/>
        </p:nvSpPr>
        <p:spPr>
          <a:xfrm>
            <a:off x="2386603" y="4598243"/>
            <a:ext cx="1778505" cy="8331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OVOS e CHOCOLATES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R$2,19 milhões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51%</a:t>
            </a:r>
          </a:p>
        </p:txBody>
      </p:sp>
      <p:sp>
        <p:nvSpPr>
          <p:cNvPr id="10" name="Rectângulo 3">
            <a:extLst>
              <a:ext uri="{FF2B5EF4-FFF2-40B4-BE49-F238E27FC236}">
                <a16:creationId xmlns:a16="http://schemas.microsoft.com/office/drawing/2014/main" id="{3234D505-1AB1-4490-ACDE-D8E1920FBCEC}"/>
              </a:ext>
            </a:extLst>
          </p:cNvPr>
          <p:cNvSpPr/>
          <p:nvPr/>
        </p:nvSpPr>
        <p:spPr>
          <a:xfrm>
            <a:off x="4752485" y="4598242"/>
            <a:ext cx="1778505" cy="8331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COMEMORAÇÕES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R$2,13 milhões</a:t>
            </a:r>
          </a:p>
          <a:p>
            <a:pPr algn="ctr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49%</a:t>
            </a:r>
          </a:p>
        </p:txBody>
      </p:sp>
    </p:spTree>
    <p:extLst>
      <p:ext uri="{BB962C8B-B14F-4D97-AF65-F5344CB8AC3E}">
        <p14:creationId xmlns:p14="http://schemas.microsoft.com/office/powerpoint/2010/main" val="112821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OELHO DA PÁSCOA - Tag Seu Pe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1" b="96115" l="9814" r="89848">
                        <a14:foregroundMark x1="37225" y1="29899" x2="56684" y2="84966"/>
                        <a14:foregroundMark x1="68020" y1="27196" x2="57699" y2="43750"/>
                        <a14:foregroundMark x1="64298" y1="58446" x2="35533" y2="61486"/>
                        <a14:foregroundMark x1="54992" y1="64358" x2="69205" y2="6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9" y="-100639"/>
            <a:ext cx="2715610" cy="272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OELHO DA PÁSCOA - Tag Seu Pet">
            <a:extLst>
              <a:ext uri="{FF2B5EF4-FFF2-40B4-BE49-F238E27FC236}">
                <a16:creationId xmlns:a16="http://schemas.microsoft.com/office/drawing/2014/main" id="{75AC70F1-FE9E-43BC-B861-99312ECCE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1" b="96115" l="9814" r="89848">
                        <a14:foregroundMark x1="37225" y1="29899" x2="56684" y2="84966"/>
                        <a14:foregroundMark x1="68020" y1="27196" x2="57699" y2="43750"/>
                        <a14:foregroundMark x1="64298" y1="58446" x2="35533" y2="61486"/>
                        <a14:foregroundMark x1="54992" y1="64358" x2="69205" y2="6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4" y="2037921"/>
            <a:ext cx="2747915" cy="275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OELHO DA PÁSCOA - Tag Seu Pet">
            <a:extLst>
              <a:ext uri="{FF2B5EF4-FFF2-40B4-BE49-F238E27FC236}">
                <a16:creationId xmlns:a16="http://schemas.microsoft.com/office/drawing/2014/main" id="{252E213C-10D0-4845-99E7-010CEDD57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1" b="96115" l="9814" r="89848">
                        <a14:foregroundMark x1="37225" y1="29899" x2="56684" y2="84966"/>
                        <a14:foregroundMark x1="68020" y1="27196" x2="57699" y2="43750"/>
                        <a14:foregroundMark x1="64298" y1="58446" x2="35533" y2="61486"/>
                        <a14:foregroundMark x1="54992" y1="64358" x2="69205" y2="6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" y="4280873"/>
            <a:ext cx="2681934" cy="268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ita azul, fita azul, fita, fotografia png | PNGEgg">
            <a:extLst>
              <a:ext uri="{FF2B5EF4-FFF2-40B4-BE49-F238E27FC236}">
                <a16:creationId xmlns:a16="http://schemas.microsoft.com/office/drawing/2014/main" id="{7EB9D0DC-A7CE-47B2-B14D-248DF42AE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222" y1="18524" x2="45556" y2="27608"/>
                        <a14:foregroundMark x1="50333" y1="14265" x2="42667" y2="18524"/>
                        <a14:foregroundMark x1="47889" y1="13343" x2="39333" y2="13627"/>
                        <a14:foregroundMark x1="74556" y1="23634" x2="76000" y2="30944"/>
                        <a14:backgroundMark x1="15111" y1="6033" x2="22889" y2="50319"/>
                        <a14:backgroundMark x1="22889" y1="50319" x2="25556" y2="5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8" t="66470" r="34581" b="11373"/>
          <a:stretch/>
        </p:blipFill>
        <p:spPr bwMode="auto">
          <a:xfrm>
            <a:off x="642463" y="2037921"/>
            <a:ext cx="108012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ita azul, fita azul, fita, fotografia png | PNGEgg">
            <a:extLst>
              <a:ext uri="{FF2B5EF4-FFF2-40B4-BE49-F238E27FC236}">
                <a16:creationId xmlns:a16="http://schemas.microsoft.com/office/drawing/2014/main" id="{5F995DBC-E056-4381-ADC7-C710CEA51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222" y1="18524" x2="45556" y2="27608"/>
                        <a14:foregroundMark x1="50333" y1="14265" x2="42667" y2="18524"/>
                        <a14:foregroundMark x1="47889" y1="13343" x2="39333" y2="13627"/>
                        <a14:foregroundMark x1="74556" y1="23634" x2="76000" y2="30944"/>
                        <a14:backgroundMark x1="15111" y1="6033" x2="22889" y2="50319"/>
                        <a14:backgroundMark x1="22889" y1="50319" x2="25556" y2="5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8" t="66470" r="34581" b="11373"/>
          <a:stretch/>
        </p:blipFill>
        <p:spPr bwMode="auto">
          <a:xfrm>
            <a:off x="775463" y="-100639"/>
            <a:ext cx="108012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ita azul, fita azul, fita, fotografia png | PNGEgg">
            <a:extLst>
              <a:ext uri="{FF2B5EF4-FFF2-40B4-BE49-F238E27FC236}">
                <a16:creationId xmlns:a16="http://schemas.microsoft.com/office/drawing/2014/main" id="{B3E95C77-B282-4601-A234-F257391964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222" y1="18524" x2="45556" y2="27608"/>
                        <a14:foregroundMark x1="50333" y1="14265" x2="42667" y2="18524"/>
                        <a14:foregroundMark x1="47889" y1="13343" x2="39333" y2="13627"/>
                        <a14:foregroundMark x1="74556" y1="23634" x2="76000" y2="30944"/>
                        <a14:backgroundMark x1="15111" y1="6033" x2="22889" y2="50319"/>
                        <a14:backgroundMark x1="22889" y1="50319" x2="25556" y2="5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98" t="66470" r="34581" b="11373"/>
          <a:stretch/>
        </p:blipFill>
        <p:spPr bwMode="auto">
          <a:xfrm>
            <a:off x="642462" y="4175234"/>
            <a:ext cx="108012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ângulo 3">
            <a:extLst>
              <a:ext uri="{FF2B5EF4-FFF2-40B4-BE49-F238E27FC236}">
                <a16:creationId xmlns:a16="http://schemas.microsoft.com/office/drawing/2014/main" id="{CBF5557A-A39B-4AA5-B8D2-EE87A82C8A3A}"/>
              </a:ext>
            </a:extLst>
          </p:cNvPr>
          <p:cNvSpPr/>
          <p:nvPr/>
        </p:nvSpPr>
        <p:spPr>
          <a:xfrm>
            <a:off x="2562880" y="420687"/>
            <a:ext cx="5680227" cy="281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OVOS e CHOCOLATES:</a:t>
            </a:r>
          </a:p>
        </p:txBody>
      </p:sp>
      <p:sp>
        <p:nvSpPr>
          <p:cNvPr id="10" name="Rectângulo 3">
            <a:extLst>
              <a:ext uri="{FF2B5EF4-FFF2-40B4-BE49-F238E27FC236}">
                <a16:creationId xmlns:a16="http://schemas.microsoft.com/office/drawing/2014/main" id="{C3499CD9-2C8B-4440-B1D8-E6F0F67FD672}"/>
              </a:ext>
            </a:extLst>
          </p:cNvPr>
          <p:cNvSpPr/>
          <p:nvPr/>
        </p:nvSpPr>
        <p:spPr>
          <a:xfrm>
            <a:off x="3251160" y="1140226"/>
            <a:ext cx="2151835" cy="862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Gastos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R$168,97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R$113,06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ângulo 3">
            <a:extLst>
              <a:ext uri="{FF2B5EF4-FFF2-40B4-BE49-F238E27FC236}">
                <a16:creationId xmlns:a16="http://schemas.microsoft.com/office/drawing/2014/main" id="{A161EAFC-3C7B-448F-AB08-BBB7E9D038C6}"/>
              </a:ext>
            </a:extLst>
          </p:cNvPr>
          <p:cNvSpPr/>
          <p:nvPr/>
        </p:nvSpPr>
        <p:spPr>
          <a:xfrm>
            <a:off x="5339392" y="1023163"/>
            <a:ext cx="2151835" cy="1008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% QUE COMPRARÁ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79%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73%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Rectângulo 3">
            <a:extLst>
              <a:ext uri="{FF2B5EF4-FFF2-40B4-BE49-F238E27FC236}">
                <a16:creationId xmlns:a16="http://schemas.microsoft.com/office/drawing/2014/main" id="{7312D436-95AA-4E2E-90C7-376B49C9B428}"/>
              </a:ext>
            </a:extLst>
          </p:cNvPr>
          <p:cNvSpPr/>
          <p:nvPr/>
        </p:nvSpPr>
        <p:spPr>
          <a:xfrm>
            <a:off x="2465741" y="2722559"/>
            <a:ext cx="5680227" cy="281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COMEMORAÇÕES</a:t>
            </a:r>
          </a:p>
        </p:txBody>
      </p:sp>
      <p:sp>
        <p:nvSpPr>
          <p:cNvPr id="13" name="Rectângulo 3">
            <a:extLst>
              <a:ext uri="{FF2B5EF4-FFF2-40B4-BE49-F238E27FC236}">
                <a16:creationId xmlns:a16="http://schemas.microsoft.com/office/drawing/2014/main" id="{3141BAD2-D110-4E4A-8723-50D3D4ACDC1F}"/>
              </a:ext>
            </a:extLst>
          </p:cNvPr>
          <p:cNvSpPr/>
          <p:nvPr/>
        </p:nvSpPr>
        <p:spPr>
          <a:xfrm>
            <a:off x="3251159" y="3465936"/>
            <a:ext cx="2151835" cy="862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Gastos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R$221,76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R$146,14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Rectângulo 3">
            <a:extLst>
              <a:ext uri="{FF2B5EF4-FFF2-40B4-BE49-F238E27FC236}">
                <a16:creationId xmlns:a16="http://schemas.microsoft.com/office/drawing/2014/main" id="{F42A11F9-6C90-4428-BB3D-3155993E7BEF}"/>
              </a:ext>
            </a:extLst>
          </p:cNvPr>
          <p:cNvSpPr/>
          <p:nvPr/>
        </p:nvSpPr>
        <p:spPr>
          <a:xfrm>
            <a:off x="5320866" y="3272836"/>
            <a:ext cx="2545950" cy="1008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% QUE COMEMORARÁ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63%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17%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ectângulo 3">
            <a:extLst>
              <a:ext uri="{FF2B5EF4-FFF2-40B4-BE49-F238E27FC236}">
                <a16:creationId xmlns:a16="http://schemas.microsoft.com/office/drawing/2014/main" id="{A9AD20AE-E9C6-48DD-80BB-5C8BC013BAFC}"/>
              </a:ext>
            </a:extLst>
          </p:cNvPr>
          <p:cNvSpPr/>
          <p:nvPr/>
        </p:nvSpPr>
        <p:spPr>
          <a:xfrm>
            <a:off x="2677809" y="5037463"/>
            <a:ext cx="5680227" cy="281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MOVIMENTAÇÃO TOTAL</a:t>
            </a:r>
          </a:p>
        </p:txBody>
      </p:sp>
      <p:sp>
        <p:nvSpPr>
          <p:cNvPr id="16" name="Rectângulo 3">
            <a:extLst>
              <a:ext uri="{FF2B5EF4-FFF2-40B4-BE49-F238E27FC236}">
                <a16:creationId xmlns:a16="http://schemas.microsoft.com/office/drawing/2014/main" id="{3DB9F6E1-1AC9-43E6-A62D-42082604EBAC}"/>
              </a:ext>
            </a:extLst>
          </p:cNvPr>
          <p:cNvSpPr/>
          <p:nvPr/>
        </p:nvSpPr>
        <p:spPr>
          <a:xfrm>
            <a:off x="4442006" y="5717774"/>
            <a:ext cx="2151835" cy="862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Gastos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2021: R$390,72</a:t>
            </a:r>
          </a:p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2020: R$259,20</a:t>
            </a:r>
          </a:p>
          <a:p>
            <a:pPr algn="ctr"/>
            <a:endParaRPr lang="pt-BR" sz="1500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16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elho da Páscoa: origem e significado - Definição.ne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11" b="99606" l="0" r="96420">
                        <a14:foregroundMark x1="30370" y1="43495" x2="37037" y2="53351"/>
                        <a14:foregroundMark x1="35926" y1="37714" x2="46296" y2="45729"/>
                        <a14:foregroundMark x1="66049" y1="19974" x2="83457" y2="584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924421"/>
            <a:ext cx="4186858" cy="393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atinhas de coelho - Roteiro Baby Brasília">
            <a:extLst>
              <a:ext uri="{FF2B5EF4-FFF2-40B4-BE49-F238E27FC236}">
                <a16:creationId xmlns:a16="http://schemas.microsoft.com/office/drawing/2014/main" id="{E82C8AE6-8254-4F5F-A4B4-B03DFB80D9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3779228" y="5733256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atinhas de coelho - Roteiro Baby Brasília">
            <a:extLst>
              <a:ext uri="{FF2B5EF4-FFF2-40B4-BE49-F238E27FC236}">
                <a16:creationId xmlns:a16="http://schemas.microsoft.com/office/drawing/2014/main" id="{527990CF-0056-4F78-B7EA-8D19F408D3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4766554" y="4474356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atinhas de coelho - Roteiro Baby Brasília">
            <a:extLst>
              <a:ext uri="{FF2B5EF4-FFF2-40B4-BE49-F238E27FC236}">
                <a16:creationId xmlns:a16="http://schemas.microsoft.com/office/drawing/2014/main" id="{5EA33371-AE34-47F0-9F87-D3D869B26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5587428" y="3394234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atinhas de coelho - Roteiro Baby Brasília">
            <a:extLst>
              <a:ext uri="{FF2B5EF4-FFF2-40B4-BE49-F238E27FC236}">
                <a16:creationId xmlns:a16="http://schemas.microsoft.com/office/drawing/2014/main" id="{C4AE3AEB-8298-469D-8FD0-CB60F2FFD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6364905" y="2239105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atinhas de coelho - Roteiro Baby Brasília">
            <a:extLst>
              <a:ext uri="{FF2B5EF4-FFF2-40B4-BE49-F238E27FC236}">
                <a16:creationId xmlns:a16="http://schemas.microsoft.com/office/drawing/2014/main" id="{6E078889-65CB-4219-B895-F5CC0CFCB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750022">
            <a:off x="7168023" y="1110853"/>
            <a:ext cx="5982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BE8EFD4-7A01-4BC6-A335-10600227ECD1}"/>
              </a:ext>
            </a:extLst>
          </p:cNvPr>
          <p:cNvSpPr txBox="1"/>
          <p:nvPr/>
        </p:nvSpPr>
        <p:spPr>
          <a:xfrm>
            <a:off x="5197899" y="4698007"/>
            <a:ext cx="29322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Compra a distância de profissional autônomo ou da loja virtual (5%)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CC16605-8740-4F0D-BBC1-C800C3B9F29E}"/>
              </a:ext>
            </a:extLst>
          </p:cNvPr>
          <p:cNvSpPr txBox="1"/>
          <p:nvPr/>
        </p:nvSpPr>
        <p:spPr>
          <a:xfrm>
            <a:off x="3355866" y="2921920"/>
            <a:ext cx="29322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Compra a distância da loja física (6%)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9D6C724-5944-4756-A5B6-B2C5187EEE8E}"/>
              </a:ext>
            </a:extLst>
          </p:cNvPr>
          <p:cNvSpPr txBox="1"/>
          <p:nvPr/>
        </p:nvSpPr>
        <p:spPr>
          <a:xfrm>
            <a:off x="4591733" y="871161"/>
            <a:ext cx="29322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Compra presencial da loja física (84%)</a:t>
            </a:r>
          </a:p>
        </p:txBody>
      </p:sp>
      <p:sp>
        <p:nvSpPr>
          <p:cNvPr id="12" name="Rectângulo 3">
            <a:extLst>
              <a:ext uri="{FF2B5EF4-FFF2-40B4-BE49-F238E27FC236}">
                <a16:creationId xmlns:a16="http://schemas.microsoft.com/office/drawing/2014/main" id="{E9CC8714-56ED-48BC-958C-13B258CE9B2B}"/>
              </a:ext>
            </a:extLst>
          </p:cNvPr>
          <p:cNvSpPr/>
          <p:nvPr/>
        </p:nvSpPr>
        <p:spPr>
          <a:xfrm>
            <a:off x="-851725" y="67291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Como serão as compras?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5964578-A336-428D-BD79-951C6AEA8B6A}"/>
              </a:ext>
            </a:extLst>
          </p:cNvPr>
          <p:cNvSpPr txBox="1"/>
          <p:nvPr/>
        </p:nvSpPr>
        <p:spPr>
          <a:xfrm>
            <a:off x="6238415" y="2454313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Fazer (4%)</a:t>
            </a:r>
          </a:p>
        </p:txBody>
      </p:sp>
    </p:spTree>
    <p:extLst>
      <p:ext uri="{BB962C8B-B14F-4D97-AF65-F5344CB8AC3E}">
        <p14:creationId xmlns:p14="http://schemas.microsoft.com/office/powerpoint/2010/main" val="2281756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673E9FC8-2143-48A2-9DEE-AABBC7E30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265888"/>
          </a:xfrm>
          <a:custGeom>
            <a:avLst/>
            <a:gdLst>
              <a:gd name="connsiteX0" fmla="*/ 0 w 12188952"/>
              <a:gd name="connsiteY0" fmla="*/ 0 h 6265888"/>
              <a:gd name="connsiteX1" fmla="*/ 12188952 w 12188952"/>
              <a:gd name="connsiteY1" fmla="*/ 0 h 6265888"/>
              <a:gd name="connsiteX2" fmla="*/ 12188952 w 12188952"/>
              <a:gd name="connsiteY2" fmla="*/ 5061023 h 6265888"/>
              <a:gd name="connsiteX3" fmla="*/ 12188400 w 12188952"/>
              <a:gd name="connsiteY3" fmla="*/ 5061281 h 6265888"/>
              <a:gd name="connsiteX4" fmla="*/ 6096000 w 12188952"/>
              <a:gd name="connsiteY4" fmla="*/ 6265888 h 6265888"/>
              <a:gd name="connsiteX5" fmla="*/ 3601 w 12188952"/>
              <a:gd name="connsiteY5" fmla="*/ 5061281 h 6265888"/>
              <a:gd name="connsiteX6" fmla="*/ 0 w 12188952"/>
              <a:gd name="connsiteY6" fmla="*/ 5059596 h 626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65888">
                <a:moveTo>
                  <a:pt x="0" y="0"/>
                </a:moveTo>
                <a:lnTo>
                  <a:pt x="12188952" y="0"/>
                </a:lnTo>
                <a:lnTo>
                  <a:pt x="12188952" y="5061023"/>
                </a:lnTo>
                <a:lnTo>
                  <a:pt x="12188400" y="5061281"/>
                </a:lnTo>
                <a:cubicBezTo>
                  <a:pt x="10489511" y="5817852"/>
                  <a:pt x="8380622" y="6265888"/>
                  <a:pt x="6096000" y="6265888"/>
                </a:cubicBezTo>
                <a:cubicBezTo>
                  <a:pt x="3811379" y="6265888"/>
                  <a:pt x="1702489" y="5817852"/>
                  <a:pt x="3601" y="5061281"/>
                </a:cubicBezTo>
                <a:lnTo>
                  <a:pt x="0" y="5059596"/>
                </a:ln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 descr="Coelhinho da páscoa, dirigindo um carro carregando ovos de páscoa na  estrada | Vetor Premium">
            <a:extLst>
              <a:ext uri="{FF2B5EF4-FFF2-40B4-BE49-F238E27FC236}">
                <a16:creationId xmlns:a16="http://schemas.microsoft.com/office/drawing/2014/main" id="{11F118BA-3D25-4FC7-901A-ED7E8F3CB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" b="10397"/>
          <a:stretch/>
        </p:blipFill>
        <p:spPr bwMode="auto">
          <a:xfrm>
            <a:off x="20" y="10"/>
            <a:ext cx="9143980" cy="6003842"/>
          </a:xfrm>
          <a:custGeom>
            <a:avLst/>
            <a:gdLst/>
            <a:ahLst/>
            <a:cxnLst/>
            <a:rect l="l" t="t" r="r" b="b"/>
            <a:pathLst>
              <a:path w="12187427" h="6003852">
                <a:moveTo>
                  <a:pt x="0" y="0"/>
                </a:moveTo>
                <a:lnTo>
                  <a:pt x="12187427" y="0"/>
                </a:lnTo>
                <a:lnTo>
                  <a:pt x="12187427" y="4772371"/>
                </a:lnTo>
                <a:lnTo>
                  <a:pt x="11865111" y="4913285"/>
                </a:lnTo>
                <a:cubicBezTo>
                  <a:pt x="10225213" y="5601147"/>
                  <a:pt x="8237833" y="6003852"/>
                  <a:pt x="6096000" y="6003852"/>
                </a:cubicBezTo>
                <a:cubicBezTo>
                  <a:pt x="3811379" y="6003852"/>
                  <a:pt x="1702489" y="5545663"/>
                  <a:pt x="3601" y="4771946"/>
                </a:cubicBezTo>
                <a:lnTo>
                  <a:pt x="0" y="477022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ângulo 3">
            <a:extLst>
              <a:ext uri="{FF2B5EF4-FFF2-40B4-BE49-F238E27FC236}">
                <a16:creationId xmlns:a16="http://schemas.microsoft.com/office/drawing/2014/main" id="{5F16CFAE-3DC0-4FA0-A04D-2F922DED599F}"/>
              </a:ext>
            </a:extLst>
          </p:cNvPr>
          <p:cNvSpPr/>
          <p:nvPr/>
        </p:nvSpPr>
        <p:spPr>
          <a:xfrm>
            <a:off x="1609624" y="5538655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Preferências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07ECB4-8F4D-4119-A978-2EE8424E270A}"/>
              </a:ext>
            </a:extLst>
          </p:cNvPr>
          <p:cNvSpPr txBox="1"/>
          <p:nvPr/>
        </p:nvSpPr>
        <p:spPr>
          <a:xfrm>
            <a:off x="-612576" y="5811705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Ovo de Páscoa (79%)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2069696-9D57-426B-B42D-261142B25243}"/>
              </a:ext>
            </a:extLst>
          </p:cNvPr>
          <p:cNvSpPr txBox="1"/>
          <p:nvPr/>
        </p:nvSpPr>
        <p:spPr>
          <a:xfrm>
            <a:off x="-396552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Caixa de bombons (24%)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C8B74D6-E9C9-4ED0-A847-43565149EBDA}"/>
              </a:ext>
            </a:extLst>
          </p:cNvPr>
          <p:cNvSpPr txBox="1"/>
          <p:nvPr/>
        </p:nvSpPr>
        <p:spPr>
          <a:xfrm>
            <a:off x="1845745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Ovo caseiro (15%)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EB6B451-CA93-4D11-B254-3495BD3BF9E7}"/>
              </a:ext>
            </a:extLst>
          </p:cNvPr>
          <p:cNvSpPr txBox="1"/>
          <p:nvPr/>
        </p:nvSpPr>
        <p:spPr>
          <a:xfrm>
            <a:off x="4088041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Barra de chocolate (6%)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659D7BC-D240-414D-B551-F178A9714B5C}"/>
              </a:ext>
            </a:extLst>
          </p:cNvPr>
          <p:cNvSpPr txBox="1"/>
          <p:nvPr/>
        </p:nvSpPr>
        <p:spPr>
          <a:xfrm>
            <a:off x="6456994" y="5871931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Cesta Café/Chocolates (10%)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11A2513-FA3E-4463-A4CF-60EC97EAC8AC}"/>
              </a:ext>
            </a:extLst>
          </p:cNvPr>
          <p:cNvSpPr txBox="1"/>
          <p:nvPr/>
        </p:nvSpPr>
        <p:spPr>
          <a:xfrm>
            <a:off x="6202228" y="638132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Não sabe (0%)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B627FB-A394-4BBE-BA48-8BFCD2E41239}"/>
              </a:ext>
            </a:extLst>
          </p:cNvPr>
          <p:cNvSpPr txBox="1"/>
          <p:nvPr/>
        </p:nvSpPr>
        <p:spPr>
          <a:xfrm>
            <a:off x="-679679" y="660847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1 (14%)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E01EB54-73BD-4FA0-8457-067B710E83BC}"/>
              </a:ext>
            </a:extLst>
          </p:cNvPr>
          <p:cNvSpPr txBox="1"/>
          <p:nvPr/>
        </p:nvSpPr>
        <p:spPr>
          <a:xfrm>
            <a:off x="853539" y="676427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2 (29%)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1350BE9-E7D4-4982-9EED-72142BC3B03C}"/>
              </a:ext>
            </a:extLst>
          </p:cNvPr>
          <p:cNvSpPr txBox="1"/>
          <p:nvPr/>
        </p:nvSpPr>
        <p:spPr>
          <a:xfrm>
            <a:off x="2678283" y="706991"/>
            <a:ext cx="29590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3 (23%)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EDFC5EC-CC7B-4D2F-8466-9BF665879BDE}"/>
              </a:ext>
            </a:extLst>
          </p:cNvPr>
          <p:cNvSpPr txBox="1"/>
          <p:nvPr/>
        </p:nvSpPr>
        <p:spPr>
          <a:xfrm>
            <a:off x="3938201" y="732215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4 (16%)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C3BDBC3-FFCC-440D-A58B-9AE8514E00EE}"/>
              </a:ext>
            </a:extLst>
          </p:cNvPr>
          <p:cNvSpPr txBox="1"/>
          <p:nvPr/>
        </p:nvSpPr>
        <p:spPr>
          <a:xfrm>
            <a:off x="5247265" y="733837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5 (6%)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DFFE0B2-5CC8-413B-9186-1126C64F0EE0}"/>
              </a:ext>
            </a:extLst>
          </p:cNvPr>
          <p:cNvSpPr txBox="1"/>
          <p:nvPr/>
        </p:nvSpPr>
        <p:spPr>
          <a:xfrm>
            <a:off x="6706791" y="730100"/>
            <a:ext cx="29322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rgbClr val="FF00FF"/>
                </a:solidFill>
                <a:latin typeface="Comic Sans MS" panose="030F0702030302020204" pitchFamily="66" charset="0"/>
              </a:rPr>
              <a:t>6 ou + (13%)</a:t>
            </a:r>
          </a:p>
        </p:txBody>
      </p:sp>
      <p:sp>
        <p:nvSpPr>
          <p:cNvPr id="24" name="Rectângulo 3">
            <a:extLst>
              <a:ext uri="{FF2B5EF4-FFF2-40B4-BE49-F238E27FC236}">
                <a16:creationId xmlns:a16="http://schemas.microsoft.com/office/drawing/2014/main" id="{2B081F49-1192-41A0-9869-83D8ABBA5DF9}"/>
              </a:ext>
            </a:extLst>
          </p:cNvPr>
          <p:cNvSpPr/>
          <p:nvPr/>
        </p:nvSpPr>
        <p:spPr>
          <a:xfrm>
            <a:off x="-175115" y="-211546"/>
            <a:ext cx="9309573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Quantidade de chocolates/ovos de Páscoa que serão comprados</a:t>
            </a:r>
          </a:p>
        </p:txBody>
      </p:sp>
    </p:spTree>
    <p:extLst>
      <p:ext uri="{BB962C8B-B14F-4D97-AF65-F5344CB8AC3E}">
        <p14:creationId xmlns:p14="http://schemas.microsoft.com/office/powerpoint/2010/main" val="1194055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versos Moldes Variados de Coelhos para baixar">
            <a:extLst>
              <a:ext uri="{FF2B5EF4-FFF2-40B4-BE49-F238E27FC236}">
                <a16:creationId xmlns:a16="http://schemas.microsoft.com/office/drawing/2014/main" id="{807DCFDF-A565-4837-B697-AAE976227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7" b="26373"/>
          <a:stretch/>
        </p:blipFill>
        <p:spPr bwMode="auto">
          <a:xfrm>
            <a:off x="971600" y="2128664"/>
            <a:ext cx="6732748" cy="260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3">
            <a:extLst>
              <a:ext uri="{FF2B5EF4-FFF2-40B4-BE49-F238E27FC236}">
                <a16:creationId xmlns:a16="http://schemas.microsoft.com/office/drawing/2014/main" id="{3A7D6199-2BE7-4FF4-9E8C-ACF97DCC9B16}"/>
              </a:ext>
            </a:extLst>
          </p:cNvPr>
          <p:cNvSpPr/>
          <p:nvPr/>
        </p:nvSpPr>
        <p:spPr>
          <a:xfrm>
            <a:off x="-252536" y="-141639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rgbClr val="FF00FF"/>
                </a:solidFill>
                <a:latin typeface="Comic Sans MS" panose="030F0702030302020204" pitchFamily="66" charset="0"/>
              </a:rPr>
              <a:t>Quem serão os presenteados?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15B649-C6C4-450C-9B16-B566EC13294B}"/>
              </a:ext>
            </a:extLst>
          </p:cNvPr>
          <p:cNvSpPr txBox="1"/>
          <p:nvPr/>
        </p:nvSpPr>
        <p:spPr>
          <a:xfrm>
            <a:off x="313071" y="1743631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Eu mesmo (a) – 18%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0EBC79-E0EB-4B2A-A061-14680ECE4D74}"/>
              </a:ext>
            </a:extLst>
          </p:cNvPr>
          <p:cNvSpPr txBox="1"/>
          <p:nvPr/>
        </p:nvSpPr>
        <p:spPr>
          <a:xfrm>
            <a:off x="1859268" y="176846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Filhos (66%)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13E3902-6647-47DD-A89D-18B808B0923B}"/>
              </a:ext>
            </a:extLst>
          </p:cNvPr>
          <p:cNvSpPr txBox="1"/>
          <p:nvPr/>
        </p:nvSpPr>
        <p:spPr>
          <a:xfrm>
            <a:off x="3603605" y="1772469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Afilhados/sobrinhos (23%)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AA398AE-0884-4996-93A9-B22C87F6BDD9}"/>
              </a:ext>
            </a:extLst>
          </p:cNvPr>
          <p:cNvSpPr txBox="1"/>
          <p:nvPr/>
        </p:nvSpPr>
        <p:spPr>
          <a:xfrm>
            <a:off x="5508104" y="176846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Cônjuge (32%)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337DFA0-D6A9-41E7-BF93-3022DCAB2F65}"/>
              </a:ext>
            </a:extLst>
          </p:cNvPr>
          <p:cNvSpPr txBox="1"/>
          <p:nvPr/>
        </p:nvSpPr>
        <p:spPr>
          <a:xfrm>
            <a:off x="5514005" y="4804227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Namorado (a) (5%)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CC4DC32-8353-40D6-927D-BFA576B0DF2C}"/>
              </a:ext>
            </a:extLst>
          </p:cNvPr>
          <p:cNvSpPr txBox="1"/>
          <p:nvPr/>
        </p:nvSpPr>
        <p:spPr>
          <a:xfrm>
            <a:off x="306158" y="472933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Pais (17%)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5B24552-40C8-475B-A63E-5E62FABF0752}"/>
              </a:ext>
            </a:extLst>
          </p:cNvPr>
          <p:cNvSpPr txBox="1"/>
          <p:nvPr/>
        </p:nvSpPr>
        <p:spPr>
          <a:xfrm>
            <a:off x="1920682" y="477539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Amigos (1%)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D04F816-A501-473F-B25B-BA9D55774A10}"/>
              </a:ext>
            </a:extLst>
          </p:cNvPr>
          <p:cNvSpPr txBox="1"/>
          <p:nvPr/>
        </p:nvSpPr>
        <p:spPr>
          <a:xfrm>
            <a:off x="3603604" y="4775390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Netos/bisnetos (11%)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045408-75D5-4314-BC0A-279D8198D1AE}"/>
              </a:ext>
            </a:extLst>
          </p:cNvPr>
          <p:cNvSpPr txBox="1"/>
          <p:nvPr/>
        </p:nvSpPr>
        <p:spPr>
          <a:xfrm>
            <a:off x="6706284" y="3573016"/>
            <a:ext cx="29322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dirty="0">
                <a:solidFill>
                  <a:srgbClr val="002060"/>
                </a:solidFill>
                <a:latin typeface="Comic Sans MS" panose="030F0702030302020204" pitchFamily="66" charset="0"/>
              </a:rPr>
              <a:t>Outros (2%)</a:t>
            </a:r>
          </a:p>
        </p:txBody>
      </p:sp>
    </p:spTree>
    <p:extLst>
      <p:ext uri="{BB962C8B-B14F-4D97-AF65-F5344CB8AC3E}">
        <p14:creationId xmlns:p14="http://schemas.microsoft.com/office/powerpoint/2010/main" val="1122707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elho de desenho animado, segurando os ovos de páscoa na cesta. ilustração  | Vetor Premium">
            <a:extLst>
              <a:ext uri="{FF2B5EF4-FFF2-40B4-BE49-F238E27FC236}">
                <a16:creationId xmlns:a16="http://schemas.microsoft.com/office/drawing/2014/main" id="{2B241CD5-ECC0-4E56-B68E-A1B99C974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777"/>
            <a:ext cx="5732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3">
            <a:extLst>
              <a:ext uri="{FF2B5EF4-FFF2-40B4-BE49-F238E27FC236}">
                <a16:creationId xmlns:a16="http://schemas.microsoft.com/office/drawing/2014/main" id="{6D1F7606-0933-40CB-B437-A573F302F7C6}"/>
              </a:ext>
            </a:extLst>
          </p:cNvPr>
          <p:cNvSpPr/>
          <p:nvPr/>
        </p:nvSpPr>
        <p:spPr>
          <a:xfrm>
            <a:off x="-857489" y="204615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Quais serão os principais </a:t>
            </a:r>
          </a:p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atrativos?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56489FD-12D7-4B0C-AC72-2287B9ABCA0E}"/>
              </a:ext>
            </a:extLst>
          </p:cNvPr>
          <p:cNvGrpSpPr/>
          <p:nvPr/>
        </p:nvGrpSpPr>
        <p:grpSpPr>
          <a:xfrm rot="20486213">
            <a:off x="2192154" y="2363685"/>
            <a:ext cx="1674719" cy="2188659"/>
            <a:chOff x="1606528" y="1810300"/>
            <a:chExt cx="1178416" cy="1906732"/>
          </a:xfrm>
          <a:solidFill>
            <a:srgbClr val="002060"/>
          </a:solidFill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9D66F8A-8EDB-44CA-B8D0-2258EB22DB2C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5" name="Quadro 4">
              <a:extLst>
                <a:ext uri="{FF2B5EF4-FFF2-40B4-BE49-F238E27FC236}">
                  <a16:creationId xmlns:a16="http://schemas.microsoft.com/office/drawing/2014/main" id="{94D8E5ED-1E10-440A-A9B8-4754B8F0E425}"/>
                </a:ext>
              </a:extLst>
            </p:cNvPr>
            <p:cNvSpPr/>
            <p:nvPr/>
          </p:nvSpPr>
          <p:spPr>
            <a:xfrm>
              <a:off x="1606528" y="1810300"/>
              <a:ext cx="1178416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Pagamento a vista com desconto (64%)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48F3D2F-2350-485F-B0AB-6519DFAB3737}"/>
              </a:ext>
            </a:extLst>
          </p:cNvPr>
          <p:cNvGrpSpPr/>
          <p:nvPr/>
        </p:nvGrpSpPr>
        <p:grpSpPr>
          <a:xfrm rot="17831112">
            <a:off x="1291697" y="3090945"/>
            <a:ext cx="1538296" cy="2215788"/>
            <a:chOff x="1605105" y="1823970"/>
            <a:chExt cx="1178416" cy="1893062"/>
          </a:xfrm>
          <a:solidFill>
            <a:srgbClr val="002060"/>
          </a:solidFill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48A65236-D3CC-413E-8634-280B23384857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10" name="Quadro 9">
              <a:extLst>
                <a:ext uri="{FF2B5EF4-FFF2-40B4-BE49-F238E27FC236}">
                  <a16:creationId xmlns:a16="http://schemas.microsoft.com/office/drawing/2014/main" id="{93C8802D-15E6-4233-A26F-EEDB695747C3}"/>
                </a:ext>
              </a:extLst>
            </p:cNvPr>
            <p:cNvSpPr/>
            <p:nvPr/>
          </p:nvSpPr>
          <p:spPr>
            <a:xfrm>
              <a:off x="1605105" y="1823970"/>
              <a:ext cx="1178416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Parcelamento no cartão (48%)</a:t>
              </a: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9CEE6C3-FACA-4E50-8435-7CBD28EC8050}"/>
              </a:ext>
            </a:extLst>
          </p:cNvPr>
          <p:cNvGrpSpPr/>
          <p:nvPr/>
        </p:nvGrpSpPr>
        <p:grpSpPr>
          <a:xfrm rot="1055059">
            <a:off x="3497196" y="2516494"/>
            <a:ext cx="1626518" cy="1892567"/>
            <a:chOff x="1605105" y="1823970"/>
            <a:chExt cx="1178416" cy="1893062"/>
          </a:xfrm>
          <a:solidFill>
            <a:srgbClr val="002060"/>
          </a:solidFill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BCAF374F-ED5E-43FD-AC31-F6C70E2E2694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13" name="Quadro 12">
              <a:extLst>
                <a:ext uri="{FF2B5EF4-FFF2-40B4-BE49-F238E27FC236}">
                  <a16:creationId xmlns:a16="http://schemas.microsoft.com/office/drawing/2014/main" id="{EA042CB9-9134-4166-8DA1-9D6C6CF5C0C5}"/>
                </a:ext>
              </a:extLst>
            </p:cNvPr>
            <p:cNvSpPr/>
            <p:nvPr/>
          </p:nvSpPr>
          <p:spPr>
            <a:xfrm>
              <a:off x="1605105" y="1823970"/>
              <a:ext cx="1178416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Biossegurança (51%)</a:t>
              </a: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773C1CD9-4B63-47DE-9AFC-6C34198E576D}"/>
              </a:ext>
            </a:extLst>
          </p:cNvPr>
          <p:cNvGrpSpPr/>
          <p:nvPr/>
        </p:nvGrpSpPr>
        <p:grpSpPr>
          <a:xfrm rot="2036357">
            <a:off x="7486365" y="1611745"/>
            <a:ext cx="1452280" cy="1736433"/>
            <a:chOff x="1476130" y="1823970"/>
            <a:chExt cx="1406477" cy="1893062"/>
          </a:xfrm>
          <a:solidFill>
            <a:srgbClr val="002060"/>
          </a:solidFill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A153C48-F43F-4DC5-B072-2A67177A4D10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/>
            </a:p>
          </p:txBody>
        </p:sp>
        <p:sp>
          <p:nvSpPr>
            <p:cNvPr id="17" name="Quadro 16">
              <a:extLst>
                <a:ext uri="{FF2B5EF4-FFF2-40B4-BE49-F238E27FC236}">
                  <a16:creationId xmlns:a16="http://schemas.microsoft.com/office/drawing/2014/main" id="{414093DB-E09F-4F56-85DB-CEFDC7CC2DC2}"/>
                </a:ext>
              </a:extLst>
            </p:cNvPr>
            <p:cNvSpPr/>
            <p:nvPr/>
          </p:nvSpPr>
          <p:spPr>
            <a:xfrm>
              <a:off x="1476130" y="1823970"/>
              <a:ext cx="1406477" cy="725256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Atendimento (41%)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528AF85-58F9-4670-B017-57B052454520}"/>
              </a:ext>
            </a:extLst>
          </p:cNvPr>
          <p:cNvGrpSpPr/>
          <p:nvPr/>
        </p:nvGrpSpPr>
        <p:grpSpPr>
          <a:xfrm rot="20027651">
            <a:off x="7004463" y="1670830"/>
            <a:ext cx="1319105" cy="1736433"/>
            <a:chOff x="1605104" y="1823970"/>
            <a:chExt cx="1277502" cy="1893062"/>
          </a:xfrm>
          <a:solidFill>
            <a:srgbClr val="002060"/>
          </a:solidFill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359BD36F-B61C-4269-B2A8-2C24C8CF37AE}"/>
                </a:ext>
              </a:extLst>
            </p:cNvPr>
            <p:cNvSpPr/>
            <p:nvPr/>
          </p:nvSpPr>
          <p:spPr>
            <a:xfrm>
              <a:off x="2195736" y="2492896"/>
              <a:ext cx="45719" cy="1224136"/>
            </a:xfrm>
            <a:prstGeom prst="rect">
              <a:avLst/>
            </a:prstGeom>
            <a:grpFill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Quadro 19">
              <a:extLst>
                <a:ext uri="{FF2B5EF4-FFF2-40B4-BE49-F238E27FC236}">
                  <a16:creationId xmlns:a16="http://schemas.microsoft.com/office/drawing/2014/main" id="{6BAD25B8-BA10-4EE0-9865-20EACF81C64F}"/>
                </a:ext>
              </a:extLst>
            </p:cNvPr>
            <p:cNvSpPr/>
            <p:nvPr/>
          </p:nvSpPr>
          <p:spPr>
            <a:xfrm>
              <a:off x="1605104" y="1823970"/>
              <a:ext cx="1277502" cy="725255"/>
            </a:xfrm>
            <a:prstGeom prst="fram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00" dirty="0">
                  <a:solidFill>
                    <a:schemeClr val="tx1"/>
                  </a:solidFill>
                </a:rPr>
                <a:t>Entrega (24%)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3423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Enfeite de Parede Peixe Pacu em Resina Grande no Elo7 | Decore Casa (B5DC08)">
            <a:extLst>
              <a:ext uri="{FF2B5EF4-FFF2-40B4-BE49-F238E27FC236}">
                <a16:creationId xmlns:a16="http://schemas.microsoft.com/office/drawing/2014/main" id="{670EE7FC-C479-4E8B-AED3-37846C69A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78783">
            <a:off x="5575074" y="1832519"/>
            <a:ext cx="891373" cy="46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DA9540FD-A99B-42D1-A21F-4188B029AADA}"/>
              </a:ext>
            </a:extLst>
          </p:cNvPr>
          <p:cNvSpPr txBox="1"/>
          <p:nvPr/>
        </p:nvSpPr>
        <p:spPr>
          <a:xfrm>
            <a:off x="4004537" y="2398417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Pintado (27%)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8EE8005-99C9-42A6-9EB3-1366A8A34693}"/>
              </a:ext>
            </a:extLst>
          </p:cNvPr>
          <p:cNvSpPr txBox="1"/>
          <p:nvPr/>
        </p:nvSpPr>
        <p:spPr>
          <a:xfrm>
            <a:off x="5574030" y="2393911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Pacu (24%)</a:t>
            </a:r>
          </a:p>
        </p:txBody>
      </p:sp>
      <p:sp>
        <p:nvSpPr>
          <p:cNvPr id="2" name="Rectângulo 3">
            <a:extLst>
              <a:ext uri="{FF2B5EF4-FFF2-40B4-BE49-F238E27FC236}">
                <a16:creationId xmlns:a16="http://schemas.microsoft.com/office/drawing/2014/main" id="{7689C137-EF62-41A3-8FDB-4F8A4131B80A}"/>
              </a:ext>
            </a:extLst>
          </p:cNvPr>
          <p:cNvSpPr/>
          <p:nvPr/>
        </p:nvSpPr>
        <p:spPr>
          <a:xfrm>
            <a:off x="4004537" y="-200995"/>
            <a:ext cx="5001087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solidFill>
                  <a:srgbClr val="FF00FF"/>
                </a:solidFill>
                <a:latin typeface="Comic Sans MS" panose="030F0702030302020204" pitchFamily="66" charset="0"/>
              </a:rPr>
              <a:t>Como serão as comemorações?</a:t>
            </a:r>
          </a:p>
        </p:txBody>
      </p:sp>
      <p:pic>
        <p:nvPicPr>
          <p:cNvPr id="5124" name="Picture 4" descr="Reunião de família Família alargada, reunião de família, criança, pessoas,  relações públicas png | PNGWing">
            <a:extLst>
              <a:ext uri="{FF2B5EF4-FFF2-40B4-BE49-F238E27FC236}">
                <a16:creationId xmlns:a16="http://schemas.microsoft.com/office/drawing/2014/main" id="{42B25C9F-0AC5-49C1-AB6A-E19A78DF9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51" b="98925" l="7609" r="91196">
                        <a14:foregroundMark x1="10543" y1="34409" x2="11413" y2="46237"/>
                        <a14:foregroundMark x1="11413" y1="46237" x2="14239" y2="55914"/>
                        <a14:foregroundMark x1="14239" y1="55914" x2="14891" y2="65806"/>
                        <a14:foregroundMark x1="11848" y1="31613" x2="15000" y2="34194"/>
                        <a14:foregroundMark x1="35978" y1="7312" x2="35217" y2="18495"/>
                        <a14:foregroundMark x1="35217" y1="18495" x2="30870" y2="40000"/>
                        <a14:foregroundMark x1="31413" y1="51828" x2="37391" y2="57204"/>
                        <a14:foregroundMark x1="62065" y1="52473" x2="62826" y2="58065"/>
                        <a14:foregroundMark x1="34891" y1="26882" x2="38370" y2="33763"/>
                        <a14:foregroundMark x1="42935" y1="26882" x2="38804" y2="30538"/>
                        <a14:foregroundMark x1="50435" y1="2151" x2="49130" y2="22366"/>
                        <a14:foregroundMark x1="46196" y1="18495" x2="50870" y2="21075"/>
                        <a14:foregroundMark x1="45652" y1="24516" x2="48696" y2="29247"/>
                        <a14:foregroundMark x1="75870" y1="2366" x2="77935" y2="2366"/>
                        <a14:foregroundMark x1="88587" y1="30323" x2="88261" y2="41935"/>
                        <a14:foregroundMark x1="88261" y1="41935" x2="91304" y2="54624"/>
                        <a14:foregroundMark x1="7609" y1="53118" x2="14457" y2="52043"/>
                        <a14:foregroundMark x1="47826" y1="20645" x2="46957" y2="30968"/>
                        <a14:foregroundMark x1="75109" y1="55269" x2="78261" y2="54624"/>
                        <a14:foregroundMark x1="11957" y1="72903" x2="13478" y2="83226"/>
                        <a14:foregroundMark x1="13478" y1="83226" x2="12717" y2="84301"/>
                        <a14:foregroundMark x1="23587" y1="82366" x2="25543" y2="90968"/>
                        <a14:foregroundMark x1="27935" y1="82581" x2="29457" y2="88817"/>
                        <a14:foregroundMark x1="32609" y1="84086" x2="32500" y2="95484"/>
                        <a14:foregroundMark x1="32500" y1="95484" x2="31087" y2="98495"/>
                        <a14:foregroundMark x1="34348" y1="86452" x2="35326" y2="98925"/>
                        <a14:foregroundMark x1="38804" y1="82151" x2="36957" y2="92473"/>
                        <a14:foregroundMark x1="36957" y1="92473" x2="38913" y2="91613"/>
                        <a14:foregroundMark x1="45000" y1="81075" x2="45978" y2="92688"/>
                        <a14:foregroundMark x1="45978" y1="92688" x2="47935" y2="92473"/>
                        <a14:foregroundMark x1="47065" y1="79355" x2="46413" y2="81720"/>
                        <a14:foregroundMark x1="50761" y1="80430" x2="51413" y2="80645"/>
                        <a14:foregroundMark x1="53804" y1="83441" x2="53370" y2="93333"/>
                        <a14:foregroundMark x1="58804" y1="82581" x2="59130" y2="89247"/>
                        <a14:foregroundMark x1="75000" y1="81720" x2="77065" y2="92473"/>
                        <a14:foregroundMark x1="77065" y1="92473" x2="77065" y2="94624"/>
                        <a14:foregroundMark x1="72500" y1="83226" x2="72609" y2="88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69438"/>
            <a:ext cx="7065316" cy="357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3FD24DC-44CA-41A0-A769-AF21E0E74823}"/>
              </a:ext>
            </a:extLst>
          </p:cNvPr>
          <p:cNvSpPr txBox="1"/>
          <p:nvPr/>
        </p:nvSpPr>
        <p:spPr>
          <a:xfrm>
            <a:off x="189615" y="969512"/>
            <a:ext cx="3098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Dia reunido com amigos e familiares, a alimentação será preparada (78%)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2326744-AA5F-497A-A79B-8C04344F2D2D}"/>
              </a:ext>
            </a:extLst>
          </p:cNvPr>
          <p:cNvSpPr txBox="1"/>
          <p:nvPr/>
        </p:nvSpPr>
        <p:spPr>
          <a:xfrm>
            <a:off x="4004537" y="1046261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Na Igreja (12%)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967F0D9-B7C7-4EE8-8E8C-76FAF50B463F}"/>
              </a:ext>
            </a:extLst>
          </p:cNvPr>
          <p:cNvSpPr txBox="1"/>
          <p:nvPr/>
        </p:nvSpPr>
        <p:spPr>
          <a:xfrm>
            <a:off x="5907195" y="1009586"/>
            <a:ext cx="3098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Dia reunido com amigos e familiares, comprará a refeição pronta (8%)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879A8B5-73E7-4FE2-873A-908D90ECF1E4}"/>
              </a:ext>
            </a:extLst>
          </p:cNvPr>
          <p:cNvSpPr txBox="1"/>
          <p:nvPr/>
        </p:nvSpPr>
        <p:spPr>
          <a:xfrm>
            <a:off x="195526" y="208336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58% da população pretende consumir peixe</a:t>
            </a:r>
          </a:p>
        </p:txBody>
      </p:sp>
      <p:pic>
        <p:nvPicPr>
          <p:cNvPr id="5126" name="Picture 6" descr="Foto peixe pintado | Peixes, Espécies de peixes, Fotos de peixes">
            <a:extLst>
              <a:ext uri="{FF2B5EF4-FFF2-40B4-BE49-F238E27FC236}">
                <a16:creationId xmlns:a16="http://schemas.microsoft.com/office/drawing/2014/main" id="{97880286-0922-475A-9FBE-62654661C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31531" b="36575"/>
          <a:stretch/>
        </p:blipFill>
        <p:spPr bwMode="auto">
          <a:xfrm rot="20135615">
            <a:off x="4088387" y="1864781"/>
            <a:ext cx="1260141" cy="40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Bacalhau Gadus Morhua">
            <a:extLst>
              <a:ext uri="{FF2B5EF4-FFF2-40B4-BE49-F238E27FC236}">
                <a16:creationId xmlns:a16="http://schemas.microsoft.com/office/drawing/2014/main" id="{3C39D083-6755-4CE3-9D3A-487ED51EC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692" y="1594526"/>
            <a:ext cx="996702" cy="99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53770D0-FFA8-4412-B136-90EA21AF5845}"/>
              </a:ext>
            </a:extLst>
          </p:cNvPr>
          <p:cNvSpPr txBox="1"/>
          <p:nvPr/>
        </p:nvSpPr>
        <p:spPr>
          <a:xfrm>
            <a:off x="6804248" y="2407161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Tilápia (17%)</a:t>
            </a:r>
          </a:p>
        </p:txBody>
      </p:sp>
    </p:spTree>
    <p:extLst>
      <p:ext uri="{BB962C8B-B14F-4D97-AF65-F5344CB8AC3E}">
        <p14:creationId xmlns:p14="http://schemas.microsoft.com/office/powerpoint/2010/main" val="1389345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3" y="0"/>
            <a:ext cx="507974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utoShape 14" descr="Resultado de imagem para folhas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sp>
        <p:nvSpPr>
          <p:cNvPr id="12" name="Retângulo 11"/>
          <p:cNvSpPr/>
          <p:nvPr/>
        </p:nvSpPr>
        <p:spPr>
          <a:xfrm>
            <a:off x="5292080" y="1472656"/>
            <a:ext cx="3575150" cy="61034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57% da população comprará 3 ou mais chocolates/ovos de Páscoa</a:t>
            </a:r>
          </a:p>
        </p:txBody>
      </p:sp>
      <p:pic>
        <p:nvPicPr>
          <p:cNvPr id="13" name="Picture 2" descr="Resultado de imagem para circul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721" y="130128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5292080" y="2624087"/>
            <a:ext cx="3575150" cy="61034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Mais filhos serão presenteados. Em 2020 eram 41%, em 2021, 66% .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5274314" y="3861745"/>
            <a:ext cx="3575150" cy="61034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Afilhados e sobrinhos também deverão ser mais lembrados (+7 </a:t>
            </a:r>
            <a:r>
              <a:rPr lang="pt-BR" sz="1350" dirty="0" err="1"/>
              <a:t>p.p</a:t>
            </a:r>
            <a:r>
              <a:rPr lang="pt-BR" sz="1350" dirty="0"/>
              <a:t>.)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5292080" y="5013176"/>
            <a:ext cx="3575150" cy="77090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Aumentaram as preferências pelos peixes: tilápia (+12 </a:t>
            </a:r>
            <a:r>
              <a:rPr lang="pt-BR" sz="1350" dirty="0" err="1"/>
              <a:t>p.p</a:t>
            </a:r>
            <a:r>
              <a:rPr lang="pt-BR" sz="1350" dirty="0"/>
              <a:t>.) e bacalhau (+2 </a:t>
            </a:r>
            <a:r>
              <a:rPr lang="pt-BR" sz="1350" dirty="0" err="1"/>
              <a:t>p.p</a:t>
            </a:r>
            <a:r>
              <a:rPr lang="pt-BR" sz="1350" dirty="0"/>
              <a:t>.)</a:t>
            </a:r>
          </a:p>
        </p:txBody>
      </p:sp>
      <p:sp>
        <p:nvSpPr>
          <p:cNvPr id="14" name="Rectângulo 3">
            <a:extLst>
              <a:ext uri="{FF2B5EF4-FFF2-40B4-BE49-F238E27FC236}">
                <a16:creationId xmlns:a16="http://schemas.microsoft.com/office/drawing/2014/main" id="{8E71AD27-690E-4A24-92E9-DDA79132635E}"/>
              </a:ext>
            </a:extLst>
          </p:cNvPr>
          <p:cNvSpPr/>
          <p:nvPr/>
        </p:nvSpPr>
        <p:spPr>
          <a:xfrm>
            <a:off x="3785584" y="18776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DESTAQUES</a:t>
            </a:r>
          </a:p>
        </p:txBody>
      </p:sp>
      <p:pic>
        <p:nvPicPr>
          <p:cNvPr id="15" name="Picture 2" descr="Resultado de imagem para circulo">
            <a:extLst>
              <a:ext uri="{FF2B5EF4-FFF2-40B4-BE49-F238E27FC236}">
                <a16:creationId xmlns:a16="http://schemas.microsoft.com/office/drawing/2014/main" id="{D5C912C2-47EE-4C94-B193-55B629A40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721" y="2443970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Resultado de imagem para circulo">
            <a:extLst>
              <a:ext uri="{FF2B5EF4-FFF2-40B4-BE49-F238E27FC236}">
                <a16:creationId xmlns:a16="http://schemas.microsoft.com/office/drawing/2014/main" id="{DE21F785-BB33-4569-9B5D-999AD38C4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55" y="3688220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Resultado de imagem para circulo">
            <a:extLst>
              <a:ext uri="{FF2B5EF4-FFF2-40B4-BE49-F238E27FC236}">
                <a16:creationId xmlns:a16="http://schemas.microsoft.com/office/drawing/2014/main" id="{4BB3A450-B233-40BC-BB68-E56264CD1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55" y="482517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6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Quadro para Quarto de Bebê Menina Desenho Árvore 30x30cm - Decore Pronto">
            <a:extLst>
              <a:ext uri="{FF2B5EF4-FFF2-40B4-BE49-F238E27FC236}">
                <a16:creationId xmlns:a16="http://schemas.microsoft.com/office/drawing/2014/main" id="{7DB3B940-52E4-4803-B863-CD468A14B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0" t="6744" r="17051" b="7157"/>
          <a:stretch/>
        </p:blipFill>
        <p:spPr bwMode="auto">
          <a:xfrm>
            <a:off x="2416688" y="0"/>
            <a:ext cx="44644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A7D111D-77E8-4AB7-8388-CC70A5E0F0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813" l="313" r="90000">
                        <a14:foregroundMark x1="9583" y1="71250" x2="4792" y2="77734"/>
                        <a14:foregroundMark x1="4792" y1="77734" x2="3021" y2="88203"/>
                        <a14:foregroundMark x1="29583" y1="90313" x2="35521" y2="90859"/>
                        <a14:foregroundMark x1="3438" y1="90859" x2="313" y2="97813"/>
                        <a14:foregroundMark x1="313" y1="97813" x2="313" y2="97813"/>
                        <a14:foregroundMark x1="79375" y1="57656" x2="75313" y2="65313"/>
                        <a14:foregroundMark x1="70833" y1="78438" x2="73125" y2="78438"/>
                        <a14:foregroundMark x1="72500" y1="76563" x2="73646" y2="77734"/>
                        <a14:foregroundMark x1="61250" y1="82266" x2="60833" y2="83047"/>
                        <a14:foregroundMark x1="51875" y1="38047" x2="52396" y2="37109"/>
                        <a14:foregroundMark x1="54896" y1="36484" x2="55521" y2="35547"/>
                        <a14:foregroundMark x1="58542" y1="34219" x2="58542" y2="33359"/>
                        <a14:foregroundMark x1="47292" y1="31172" x2="51042" y2="37344"/>
                        <a14:backgroundMark x1="6250" y1="38750" x2="4271" y2="51250"/>
                        <a14:backgroundMark x1="83333" y1="53047" x2="90313" y2="58594"/>
                        <a14:backgroundMark x1="90313" y1="58594" x2="97188" y2="70000"/>
                        <a14:backgroundMark x1="84271" y1="64531" x2="86771" y2="93281"/>
                        <a14:backgroundMark x1="86771" y1="93281" x2="86771" y2="93281"/>
                        <a14:backgroundMark x1="41979" y1="94688" x2="89063" y2="89531"/>
                        <a14:backgroundMark x1="4583" y1="64531" x2="18333" y2="55469"/>
                        <a14:backgroundMark x1="82292" y1="63281" x2="78958" y2="70078"/>
                        <a14:backgroundMark x1="78958" y1="70078" x2="77188" y2="71016"/>
                      </a14:backgroundRemoval>
                    </a14:imgEffect>
                  </a14:imgLayer>
                </a14:imgProps>
              </a:ext>
            </a:extLst>
          </a:blip>
          <a:srcRect t="23394" b="7594"/>
          <a:stretch/>
        </p:blipFill>
        <p:spPr>
          <a:xfrm flipH="1">
            <a:off x="4667676" y="2708920"/>
            <a:ext cx="4464495" cy="4149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0C03A07-0BA3-482A-8645-1781BCEF14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79674">
            <a:off x="6617525" y="3600356"/>
            <a:ext cx="374640" cy="256384"/>
          </a:xfrm>
          <a:prstGeom prst="rect">
            <a:avLst/>
          </a:prstGeom>
        </p:spPr>
      </p:pic>
      <p:sp>
        <p:nvSpPr>
          <p:cNvPr id="6" name="Rectângulo 3">
            <a:extLst>
              <a:ext uri="{FF2B5EF4-FFF2-40B4-BE49-F238E27FC236}">
                <a16:creationId xmlns:a16="http://schemas.microsoft.com/office/drawing/2014/main" id="{79E21B5A-6A14-4BA1-AC8F-1426A9345D2C}"/>
              </a:ext>
            </a:extLst>
          </p:cNvPr>
          <p:cNvSpPr/>
          <p:nvPr/>
        </p:nvSpPr>
        <p:spPr>
          <a:xfrm>
            <a:off x="3785584" y="18776"/>
            <a:ext cx="633670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Entre os municípios do MS...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3E6FF0C-262D-4DE7-B80B-E8A0EB345CE6}"/>
              </a:ext>
            </a:extLst>
          </p:cNvPr>
          <p:cNvSpPr/>
          <p:nvPr/>
        </p:nvSpPr>
        <p:spPr>
          <a:xfrm>
            <a:off x="165700" y="1426259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Maiores gastos médios com chocolates: Coxim (R$168,97), Ponta Porã (R$147,17) e Três Lagoas (R$146,60.</a:t>
            </a:r>
          </a:p>
        </p:txBody>
      </p:sp>
      <p:pic>
        <p:nvPicPr>
          <p:cNvPr id="9" name="Picture 2" descr="Resultado de imagem para circulo">
            <a:extLst>
              <a:ext uri="{FF2B5EF4-FFF2-40B4-BE49-F238E27FC236}">
                <a16:creationId xmlns:a16="http://schemas.microsoft.com/office/drawing/2014/main" id="{34D98802-87BD-4BE4-B90B-FB752CBE1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1" y="1206075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01D6D86F-B186-4D56-9C69-4A37FCB6DA1D}"/>
              </a:ext>
            </a:extLst>
          </p:cNvPr>
          <p:cNvSpPr/>
          <p:nvPr/>
        </p:nvSpPr>
        <p:spPr>
          <a:xfrm>
            <a:off x="165700" y="2617074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Maiores gastos médios com comemorações: Coxim (R$221,76), Bonito (R$183,03) e Três Lagoas (R$157,76)</a:t>
            </a:r>
          </a:p>
        </p:txBody>
      </p:sp>
      <p:pic>
        <p:nvPicPr>
          <p:cNvPr id="20" name="Picture 2" descr="Resultado de imagem para circulo">
            <a:extLst>
              <a:ext uri="{FF2B5EF4-FFF2-40B4-BE49-F238E27FC236}">
                <a16:creationId xmlns:a16="http://schemas.microsoft.com/office/drawing/2014/main" id="{28838E7E-1D5B-4785-A370-A18E29FD1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1" y="2396890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41C58F3C-2FF6-4D0D-9823-750839BE636F}"/>
              </a:ext>
            </a:extLst>
          </p:cNvPr>
          <p:cNvSpPr/>
          <p:nvPr/>
        </p:nvSpPr>
        <p:spPr>
          <a:xfrm>
            <a:off x="165700" y="2609810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Maiores gastos médios com comemorações: Coxim (R$221,76), Bonito (R$183,03) e Três Lagoas (R$157,76)</a:t>
            </a:r>
          </a:p>
        </p:txBody>
      </p:sp>
      <p:pic>
        <p:nvPicPr>
          <p:cNvPr id="22" name="Picture 2" descr="Resultado de imagem para circulo">
            <a:extLst>
              <a:ext uri="{FF2B5EF4-FFF2-40B4-BE49-F238E27FC236}">
                <a16:creationId xmlns:a16="http://schemas.microsoft.com/office/drawing/2014/main" id="{2E6CC4B3-F032-4757-B145-535BDC1C2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1" y="238962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C5470DAA-D914-48AB-906D-5CED572D1EDE}"/>
              </a:ext>
            </a:extLst>
          </p:cNvPr>
          <p:cNvSpPr/>
          <p:nvPr/>
        </p:nvSpPr>
        <p:spPr>
          <a:xfrm>
            <a:off x="165700" y="3793361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As melhoras mais significativas da movimentação financeira, em relação a 2020 e 2019, tenderão a ocorrerem em Três Lagoas</a:t>
            </a:r>
          </a:p>
        </p:txBody>
      </p:sp>
      <p:pic>
        <p:nvPicPr>
          <p:cNvPr id="24" name="Picture 2" descr="Resultado de imagem para circulo">
            <a:extLst>
              <a:ext uri="{FF2B5EF4-FFF2-40B4-BE49-F238E27FC236}">
                <a16:creationId xmlns:a16="http://schemas.microsoft.com/office/drawing/2014/main" id="{9CF8D7D2-E2FA-46D7-A7FB-D0F68B4FF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0" y="359794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158C6C5E-D92A-41FD-9F43-B09B5A48CCEA}"/>
              </a:ext>
            </a:extLst>
          </p:cNvPr>
          <p:cNvSpPr/>
          <p:nvPr/>
        </p:nvSpPr>
        <p:spPr>
          <a:xfrm>
            <a:off x="196907" y="4946901"/>
            <a:ext cx="2694051" cy="8191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50" dirty="0"/>
              <a:t>As expectativas mais otimistas, de que o ano de 2021 será melhor que de 2020 se concentraram em Corumbá e Dourados</a:t>
            </a:r>
          </a:p>
        </p:txBody>
      </p:sp>
      <p:pic>
        <p:nvPicPr>
          <p:cNvPr id="26" name="Picture 2" descr="Resultado de imagem para circulo">
            <a:extLst>
              <a:ext uri="{FF2B5EF4-FFF2-40B4-BE49-F238E27FC236}">
                <a16:creationId xmlns:a16="http://schemas.microsoft.com/office/drawing/2014/main" id="{A5A65A70-DDDB-41A6-A6C8-5C442C1D0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997" y="4751486"/>
            <a:ext cx="391867" cy="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6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A86D69B-DD3E-4A8D-B7F9-20603557A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045705"/>
              </p:ext>
            </p:extLst>
          </p:nvPr>
        </p:nvGraphicFramePr>
        <p:xfrm>
          <a:off x="107504" y="476673"/>
          <a:ext cx="8928992" cy="1943529"/>
        </p:xfrm>
        <a:graphic>
          <a:graphicData uri="http://schemas.openxmlformats.org/drawingml/2006/table">
            <a:tbl>
              <a:tblPr/>
              <a:tblGrid>
                <a:gridCol w="1661936">
                  <a:extLst>
                    <a:ext uri="{9D8B030D-6E8A-4147-A177-3AD203B41FA5}">
                      <a16:colId xmlns:a16="http://schemas.microsoft.com/office/drawing/2014/main" val="2469022642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2068814260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640833252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3331437261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673897172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4265268998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2118159904"/>
                    </a:ext>
                  </a:extLst>
                </a:gridCol>
              </a:tblGrid>
              <a:tr h="1745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Itens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daqueles que presentearão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daqueles que comemorarão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68047"/>
                  </a:ext>
                </a:extLst>
              </a:tr>
              <a:tr h="1745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626393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94,18%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60,90%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46,57%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44,36%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204651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63,38%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64,85%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52,96%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762382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52,27%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75,85%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98,70%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72477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78,57%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72,84%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63,16%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93303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86,09%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79,64%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55,65%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680654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59,93%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44,94%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38,58%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28215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56,46%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69,47%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75,66%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155395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Municípios pesquisados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003899"/>
                  </a:ext>
                </a:extLst>
              </a:tr>
              <a:tr h="1721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66,95%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42712"/>
                  </a:ext>
                </a:extLst>
              </a:tr>
            </a:tbl>
          </a:graphicData>
        </a:graphic>
      </p:graphicFrame>
      <p:pic>
        <p:nvPicPr>
          <p:cNvPr id="3" name="Picture 2" descr="Patinhas de coelho - Roteiro Baby Brasíl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7" t="34146" r="34091" b="23577"/>
          <a:stretch/>
        </p:blipFill>
        <p:spPr bwMode="auto">
          <a:xfrm rot="19577520">
            <a:off x="7928548" y="5580434"/>
            <a:ext cx="1420773" cy="1368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ângulo 3">
            <a:extLst>
              <a:ext uri="{FF2B5EF4-FFF2-40B4-BE49-F238E27FC236}">
                <a16:creationId xmlns:a16="http://schemas.microsoft.com/office/drawing/2014/main" id="{D4100A5B-51A2-478E-B099-34359B9DB015}"/>
              </a:ext>
            </a:extLst>
          </p:cNvPr>
          <p:cNvSpPr/>
          <p:nvPr/>
        </p:nvSpPr>
        <p:spPr>
          <a:xfrm>
            <a:off x="2483768" y="-315416"/>
            <a:ext cx="4795647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rgbClr val="FF00FF"/>
                </a:solidFill>
                <a:latin typeface="Comic Sans MS" panose="030F0702030302020204" pitchFamily="66" charset="0"/>
              </a:rPr>
              <a:t>RESUMO COMPARATIVO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55AB448-7579-46B0-A7C2-4224C2CE2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444274"/>
              </p:ext>
            </p:extLst>
          </p:nvPr>
        </p:nvGraphicFramePr>
        <p:xfrm>
          <a:off x="107503" y="2492897"/>
          <a:ext cx="8928993" cy="1918335"/>
        </p:xfrm>
        <a:graphic>
          <a:graphicData uri="http://schemas.openxmlformats.org/drawingml/2006/table">
            <a:tbl>
              <a:tblPr/>
              <a:tblGrid>
                <a:gridCol w="1661937">
                  <a:extLst>
                    <a:ext uri="{9D8B030D-6E8A-4147-A177-3AD203B41FA5}">
                      <a16:colId xmlns:a16="http://schemas.microsoft.com/office/drawing/2014/main" val="791642847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687317606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2228150908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372532167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4103931890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4257287485"/>
                    </a:ext>
                  </a:extLst>
                </a:gridCol>
                <a:gridCol w="1211176">
                  <a:extLst>
                    <a:ext uri="{9D8B030D-6E8A-4147-A177-3AD203B41FA5}">
                      <a16:colId xmlns:a16="http://schemas.microsoft.com/office/drawing/2014/main" val="1342510062"/>
                    </a:ext>
                  </a:extLst>
                </a:gridCol>
              </a:tblGrid>
              <a:tr h="1581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Itens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Gastos médios com presentes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Gastos médios com </a:t>
                      </a:r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comememorações</a:t>
                      </a:r>
                      <a:endParaRPr lang="pt-BR" sz="1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049054"/>
                  </a:ext>
                </a:extLst>
              </a:tr>
              <a:tr h="15816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01926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R$ 144,27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R$ 102,16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R$ 122,29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R$ 183,03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R$ 148,41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R$ 113,10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470264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R$ 133,59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R$ 123,38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R$ 89,94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R$ 98,35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R$ 136,78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R$ 150,39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69591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R$ 112,17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R$ 106,80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R$ 88,22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R$ 88,00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R$ 129,68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R$ 167,36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264849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R$ 168,97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R$ 113,06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R$ 221,76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571220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R$ 132,87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R$ 103,10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R$ 109,85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R$ 124,11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R$ 142,27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R$ 166,80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801046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R$ 147,17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R$ 115,69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R$ 99,37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R$ 149,49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R$ 133,39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R$ 141,41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52271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R$ 115,96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R$ 86,82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R$ 157,76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R$ 169,17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R$ 155,69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3304925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Municípios pesquisados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R$ 143,21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R$ 112,76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R$ 98,64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R$ 142,83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522532"/>
                  </a:ext>
                </a:extLst>
              </a:tr>
              <a:tr h="1537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R$ 143,21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R$ 112,76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R$ 98,64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R$ 146,88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R$ 142,83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838569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0410E0BB-7104-4442-9AF7-277A607B3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381375"/>
              </p:ext>
            </p:extLst>
          </p:nvPr>
        </p:nvGraphicFramePr>
        <p:xfrm>
          <a:off x="118354" y="4483926"/>
          <a:ext cx="8928992" cy="2257441"/>
        </p:xfrm>
        <a:graphic>
          <a:graphicData uri="http://schemas.openxmlformats.org/drawingml/2006/table">
            <a:tbl>
              <a:tblPr/>
              <a:tblGrid>
                <a:gridCol w="1565065">
                  <a:extLst>
                    <a:ext uri="{9D8B030D-6E8A-4147-A177-3AD203B41FA5}">
                      <a16:colId xmlns:a16="http://schemas.microsoft.com/office/drawing/2014/main" val="1456707193"/>
                    </a:ext>
                  </a:extLst>
                </a:gridCol>
                <a:gridCol w="1362050">
                  <a:extLst>
                    <a:ext uri="{9D8B030D-6E8A-4147-A177-3AD203B41FA5}">
                      <a16:colId xmlns:a16="http://schemas.microsoft.com/office/drawing/2014/main" val="2481815486"/>
                    </a:ext>
                  </a:extLst>
                </a:gridCol>
                <a:gridCol w="1195946">
                  <a:extLst>
                    <a:ext uri="{9D8B030D-6E8A-4147-A177-3AD203B41FA5}">
                      <a16:colId xmlns:a16="http://schemas.microsoft.com/office/drawing/2014/main" val="266080045"/>
                    </a:ext>
                  </a:extLst>
                </a:gridCol>
                <a:gridCol w="1195946">
                  <a:extLst>
                    <a:ext uri="{9D8B030D-6E8A-4147-A177-3AD203B41FA5}">
                      <a16:colId xmlns:a16="http://schemas.microsoft.com/office/drawing/2014/main" val="2705698582"/>
                    </a:ext>
                  </a:extLst>
                </a:gridCol>
                <a:gridCol w="1195946">
                  <a:extLst>
                    <a:ext uri="{9D8B030D-6E8A-4147-A177-3AD203B41FA5}">
                      <a16:colId xmlns:a16="http://schemas.microsoft.com/office/drawing/2014/main" val="1409416648"/>
                    </a:ext>
                  </a:extLst>
                </a:gridCol>
                <a:gridCol w="1273461">
                  <a:extLst>
                    <a:ext uri="{9D8B030D-6E8A-4147-A177-3AD203B41FA5}">
                      <a16:colId xmlns:a16="http://schemas.microsoft.com/office/drawing/2014/main" val="1103053707"/>
                    </a:ext>
                  </a:extLst>
                </a:gridCol>
                <a:gridCol w="1140578">
                  <a:extLst>
                    <a:ext uri="{9D8B030D-6E8A-4147-A177-3AD203B41FA5}">
                      <a16:colId xmlns:a16="http://schemas.microsoft.com/office/drawing/2014/main" val="2605169658"/>
                    </a:ext>
                  </a:extLst>
                </a:gridCol>
              </a:tblGrid>
              <a:tr h="2135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Itens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Movimentação financeira com presentes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Movimentação financeira com comemorações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08074"/>
                  </a:ext>
                </a:extLst>
              </a:tr>
              <a:tr h="21354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643682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Bonito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R$ 1.024.495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R$ 454.040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R$ 1.158.234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R$ 1.166.624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R$ 742.328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R$ 497.863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669819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Campo Grande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R$ 33.016.385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R$ 15.078.812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R$ 27.571.224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R$ 20.259.106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R$ 16.443.455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R$ 22.439.261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02603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Corumbá/Ladário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R$ 3.828.846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R$ 2.766.073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R$ 5.767.891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R$ 1.938.863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R$ 1.653.494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R$ 4.467.726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631916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Coxim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R$ 2.194.136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R$ 624.703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R$ 2.132.802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R$ 372.020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633208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Dourados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R$ 12.270.956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R$ 3.658.816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R$ 8.748.808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R$ 11.913.940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R$ 2.668.528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R$ 7.929.034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012162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Ponta Porã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R$ 3.839.370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R$ 1.472.647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R$ 3.745.565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R$ 2.887.619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R$ 937.043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R$ 2.021.588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722716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Três Lagoas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R$ 6.821.129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R$ 1.828.375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R$ 3.362.647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R$ 6.620.498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R$ 1.075.731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R$ 2.311.125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151373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Municípios pesquisados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R$ 62.995.316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R$ 25.883.466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R$ 50.354.370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R$ 46.919.452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R$ 23.892.598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R$ 39.666.598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72408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R$ 136.657.935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R$ 49.209.905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R$ 105.797.646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R$ 119.267.958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R$ 40.613.469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R$ 76.681.343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104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932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25" descr="Nenhuma descriÃ§Ã£o de foto disponÃ­vel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907" y="3627184"/>
            <a:ext cx="1012393" cy="77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115889"/>
            <a:ext cx="9144000" cy="349249"/>
          </a:xfrm>
          <a:prstGeom prst="rect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>
                <a:solidFill>
                  <a:schemeClr val="bg1"/>
                </a:solidFill>
                <a:latin typeface="Comic Sans MS" panose="030F0702030302020204" pitchFamily="66" charset="0"/>
              </a:rPr>
              <a:t>REALIZAÇÃO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1521491"/>
            <a:ext cx="9144000" cy="323333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dirty="0">
                <a:solidFill>
                  <a:schemeClr val="bg1"/>
                </a:solidFill>
              </a:rPr>
              <a:t>PARCEIROS</a:t>
            </a:r>
          </a:p>
        </p:txBody>
      </p:sp>
      <p:pic>
        <p:nvPicPr>
          <p:cNvPr id="3077" name="Imagem 6" descr="C:\Users\danie\AppData\Local\Temp\Rar$DIa0.666\IP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" y="687388"/>
            <a:ext cx="1088231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Imagem 7" descr="Resultado de imagem para fecomercio 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2" y="712788"/>
            <a:ext cx="129101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magem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491" y="695326"/>
            <a:ext cx="85725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AutoShape 6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1259681" y="-144463"/>
            <a:ext cx="2286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1" name="AutoShape 8" descr="Resultado de imagem para logo empresa junior conecta corumbÃ¡"/>
          <p:cNvSpPr>
            <a:spLocks noChangeAspect="1" noChangeArrowheads="1"/>
          </p:cNvSpPr>
          <p:nvPr/>
        </p:nvSpPr>
        <p:spPr bwMode="auto">
          <a:xfrm>
            <a:off x="1373981" y="79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4" name="Picture 15" descr="Resultado de imagem para sindicato do comÃ©rcio dourad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897" y="2681289"/>
            <a:ext cx="736997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7" descr="Resultado de imagem para sindivarejo campo grande"/>
          <p:cNvSpPr>
            <a:spLocks noChangeAspect="1" noChangeArrowheads="1"/>
          </p:cNvSpPr>
          <p:nvPr/>
        </p:nvSpPr>
        <p:spPr bwMode="auto">
          <a:xfrm>
            <a:off x="1488281" y="1603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pic>
        <p:nvPicPr>
          <p:cNvPr id="308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3" y="2386013"/>
            <a:ext cx="80129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0" descr="Resultado de imagem para sindivarejo trÃªs lago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742" y="3665539"/>
            <a:ext cx="96440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8" name="AutoShape 22" descr="Resultado de imagem para sindicato do comÃ©rcio ponta porÃ£"/>
          <p:cNvSpPr>
            <a:spLocks noChangeAspect="1" noChangeArrowheads="1"/>
          </p:cNvSpPr>
          <p:nvPr/>
        </p:nvSpPr>
        <p:spPr bwMode="auto">
          <a:xfrm>
            <a:off x="1602581" y="3127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3089" name="Retângulo 34"/>
          <p:cNvSpPr>
            <a:spLocks noChangeArrowheads="1"/>
          </p:cNvSpPr>
          <p:nvPr/>
        </p:nvSpPr>
        <p:spPr bwMode="auto">
          <a:xfrm>
            <a:off x="5931694" y="2039939"/>
            <a:ext cx="1997869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600"/>
              <a:t>Apoio:</a:t>
            </a:r>
          </a:p>
        </p:txBody>
      </p:sp>
      <p:pic>
        <p:nvPicPr>
          <p:cNvPr id="3090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55" y="3153018"/>
            <a:ext cx="101322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Retângulo 28"/>
          <p:cNvSpPr>
            <a:spLocks noChangeArrowheads="1"/>
          </p:cNvSpPr>
          <p:nvPr/>
        </p:nvSpPr>
        <p:spPr bwMode="auto">
          <a:xfrm>
            <a:off x="1716882" y="3168645"/>
            <a:ext cx="1997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</a:rPr>
              <a:t>Coordenação e execução da pesquisa de campo</a:t>
            </a:r>
          </a:p>
        </p:txBody>
      </p:sp>
      <p:sp>
        <p:nvSpPr>
          <p:cNvPr id="5" name="Retângulo 4"/>
          <p:cNvSpPr/>
          <p:nvPr/>
        </p:nvSpPr>
        <p:spPr>
          <a:xfrm>
            <a:off x="429816" y="4811815"/>
            <a:ext cx="4572000" cy="92935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COORDENAÇÃO E ANÁLISE DA PESQUISA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Daniela Teixeira Dias – IPF/MS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Vanessa Schmidt - SEBRAE/MS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093" name="Retângulo 12"/>
          <p:cNvSpPr>
            <a:spLocks noChangeArrowheads="1"/>
          </p:cNvSpPr>
          <p:nvPr/>
        </p:nvSpPr>
        <p:spPr bwMode="auto">
          <a:xfrm>
            <a:off x="4571719" y="4814990"/>
            <a:ext cx="4572000" cy="135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EQUIPE TÉCNICA – APOIO</a:t>
            </a:r>
            <a:endParaRPr lang="pt-BR" altLang="pt-BR" sz="1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Leandro Lins– ÓTIMA Consultoria e Inteligência de Mercado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Rodrigo Maia Marcelo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Pirani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Sandra Amarilha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Isabela Carvalho Fernandes – SEBRAE/MS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Priscila Amanda </a:t>
            </a:r>
            <a:r>
              <a:rPr lang="pt-BR" altLang="pt-BR" sz="12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Ducatti</a:t>
            </a:r>
            <a:r>
              <a:rPr lang="pt-BR" altLang="pt-BR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SEBRAE/MS</a:t>
            </a:r>
          </a:p>
        </p:txBody>
      </p:sp>
    </p:spTree>
    <p:extLst>
      <p:ext uri="{BB962C8B-B14F-4D97-AF65-F5344CB8AC3E}">
        <p14:creationId xmlns:p14="http://schemas.microsoft.com/office/powerpoint/2010/main" val="206611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88640"/>
            <a:ext cx="9144000" cy="378619"/>
          </a:xfrm>
          <a:prstGeom prst="rect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OBJETIVO DA PESQUISA</a:t>
            </a:r>
          </a:p>
        </p:txBody>
      </p:sp>
      <p:sp>
        <p:nvSpPr>
          <p:cNvPr id="15363" name="Retângulo 2"/>
          <p:cNvSpPr>
            <a:spLocks noChangeArrowheads="1"/>
          </p:cNvSpPr>
          <p:nvPr/>
        </p:nvSpPr>
        <p:spPr bwMode="auto">
          <a:xfrm>
            <a:off x="26195" y="891213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 Avaliar as intenções de consumo e de comemoração dos residentes de Mato Grosso do Sul para a Páscoa (2021)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1970485"/>
            <a:ext cx="9144000" cy="378619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100" dirty="0">
                <a:latin typeface="Comic Sans MS" panose="030F0702030302020204" pitchFamily="66" charset="0"/>
              </a:rPr>
              <a:t>MÉTODO</a:t>
            </a:r>
          </a:p>
        </p:txBody>
      </p:sp>
      <p:sp>
        <p:nvSpPr>
          <p:cNvPr id="15365" name="Retângulo 5"/>
          <p:cNvSpPr>
            <a:spLocks noChangeArrowheads="1"/>
          </p:cNvSpPr>
          <p:nvPr/>
        </p:nvSpPr>
        <p:spPr bwMode="auto">
          <a:xfrm>
            <a:off x="163117" y="2683669"/>
            <a:ext cx="887015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*Quantitativo;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*Aplicação de 1.686 questionários semiestruturados (com perguntas abertas e fechadas) – perfil, comportamento e gastos – de 10 de fevereiro a 01 de março;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*95% de confiança;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*A depender do municípios, as margens de erro variaram entre 5% e 6%, para viabilizar a pesquisa;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500" dirty="0">
                <a:latin typeface="Comic Sans MS" panose="030F0702030302020204" pitchFamily="66" charset="0"/>
              </a:rPr>
              <a:t>*Campo Grande, Dourados, Corumbá/Ladário/Bonito, Coxim, Três Lagoas e Ponta Porã;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81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1446</Words>
  <Application>Microsoft Office PowerPoint</Application>
  <PresentationFormat>Apresentação na tela (4:3)</PresentationFormat>
  <Paragraphs>349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Comic Sans MS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 Dias</dc:creator>
  <cp:lastModifiedBy>Jean Silva Medeiros</cp:lastModifiedBy>
  <cp:revision>95</cp:revision>
  <dcterms:created xsi:type="dcterms:W3CDTF">2021-02-24T19:04:25Z</dcterms:created>
  <dcterms:modified xsi:type="dcterms:W3CDTF">2021-03-09T12:21:49Z</dcterms:modified>
</cp:coreProperties>
</file>