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0" r:id="rId2"/>
    <p:sldId id="272" r:id="rId3"/>
    <p:sldId id="258" r:id="rId4"/>
    <p:sldId id="274" r:id="rId5"/>
    <p:sldId id="262" r:id="rId6"/>
    <p:sldId id="267" r:id="rId7"/>
    <p:sldId id="269" r:id="rId8"/>
    <p:sldId id="275" r:id="rId9"/>
    <p:sldId id="270" r:id="rId10"/>
    <p:sldId id="273" r:id="rId11"/>
    <p:sldId id="259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3F2"/>
    <a:srgbClr val="E2E4F3"/>
    <a:srgbClr val="E2E5F3"/>
    <a:srgbClr val="8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4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66977-B3C4-4CD4-A1FD-2EAE7F4FC380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44C23-0683-49E4-A7A8-8506A39FA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777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460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86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6950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0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354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6092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231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5966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671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64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02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4CAAC-F306-408F-9103-DC0274CBE561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A6F9E-F545-40C8-98A3-10F43CC36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137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microsoft.com/office/2007/relationships/hdphoto" Target="../media/hdphoto8.wdp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microsoft.com/office/2007/relationships/hdphoto" Target="../media/hdphoto5.wdp"/><Relationship Id="rId9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microsoft.com/office/2007/relationships/hdphoto" Target="../media/hdphoto1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28.png"/><Relationship Id="rId14" Type="http://schemas.microsoft.com/office/2007/relationships/hdphoto" Target="../media/hdphoto1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6.wdp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microsoft.com/office/2007/relationships/hdphoto" Target="../media/hdphoto17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1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2 presentes para o Dia dos Namorados mais desejados de 2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673092" y="1619794"/>
            <a:ext cx="63833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latin typeface="Britannic Bold" panose="020B0903060703020204" pitchFamily="34" charset="0"/>
              </a:rPr>
              <a:t>DIA DOS NAMORADOS: INTENÇÃO DE CONSUMO E COMEMORAÇÃO DOS RESIDENTES </a:t>
            </a:r>
            <a:r>
              <a:rPr lang="pt-BR" sz="3000" dirty="0" smtClean="0">
                <a:latin typeface="Britannic Bold" panose="020B0903060703020204" pitchFamily="34" charset="0"/>
              </a:rPr>
              <a:t>DE MATO GROSSO DO </a:t>
            </a:r>
            <a:r>
              <a:rPr lang="pt-BR" sz="3000" dirty="0" smtClean="0">
                <a:latin typeface="Britannic Bold" panose="020B0903060703020204" pitchFamily="34" charset="0"/>
              </a:rPr>
              <a:t>SUL 2021</a:t>
            </a:r>
            <a:endParaRPr lang="pt-BR" sz="3000" dirty="0">
              <a:latin typeface="Britannic Bold" panose="020B0903060703020204" pitchFamily="34" charset="0"/>
            </a:endParaRPr>
          </a:p>
        </p:txBody>
      </p:sp>
      <p:pic>
        <p:nvPicPr>
          <p:cNvPr id="4" name="Imagem 3" descr="Resultado de imagem para fecomercio ms">
            <a:extLst>
              <a:ext uri="{FF2B5EF4-FFF2-40B4-BE49-F238E27FC236}">
                <a16:creationId xmlns:a16="http://schemas.microsoft.com/office/drawing/2014/main" id="{C0881DEF-05C1-4D11-9263-258EB3079AC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516" y="180324"/>
            <a:ext cx="1359648" cy="402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4" descr="Resultado de imagem para logo sebrae fundo transparente">
            <a:extLst>
              <a:ext uri="{FF2B5EF4-FFF2-40B4-BE49-F238E27FC236}">
                <a16:creationId xmlns:a16="http://schemas.microsoft.com/office/drawing/2014/main" id="{A94C3116-D428-46DA-91AB-82F637971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7150" y="144082"/>
            <a:ext cx="949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D5CA96F-7260-4A0C-95C4-E4856AF495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007" y="144082"/>
            <a:ext cx="1190523" cy="560874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0" y="6672739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dirty="0"/>
              <a:t>Fonte imagem: https://www.jacotei.com.br/guia/presentes-para-o-dia-dos-namorados/</a:t>
            </a:r>
          </a:p>
        </p:txBody>
      </p:sp>
    </p:spTree>
    <p:extLst>
      <p:ext uri="{BB962C8B-B14F-4D97-AF65-F5344CB8AC3E}">
        <p14:creationId xmlns:p14="http://schemas.microsoft.com/office/powerpoint/2010/main" val="2743588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25" descr="Nenhuma descriÃ§Ã£o de foto disponÃ­vel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542" y="3627183"/>
            <a:ext cx="1349857" cy="77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115888"/>
            <a:ext cx="12192000" cy="504825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/>
              <a:t>REALIZAÇÃO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1412875"/>
            <a:ext cx="12192000" cy="503238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/>
              <a:t>PARCEIROS</a:t>
            </a:r>
          </a:p>
        </p:txBody>
      </p:sp>
      <p:pic>
        <p:nvPicPr>
          <p:cNvPr id="3077" name="Imagem 6" descr="C:\Users\danie\AppData\Local\Temp\Rar$DIa0.666\IP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687388"/>
            <a:ext cx="145097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Imagem 7" descr="Resultado de imagem para fecomercio 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0" y="712788"/>
            <a:ext cx="15303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magem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1988" y="695325"/>
            <a:ext cx="1143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AutoShape 6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1" name="AutoShape 8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4" name="Picture 15" descr="Resultado de imagem para sindicato do comÃ©rcio dourad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2681288"/>
            <a:ext cx="982662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7" descr="Resultado de imagem para sindivarejo campo grande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350" y="2386013"/>
            <a:ext cx="10683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0" descr="Resultado de imagem para sindivarejo trÃªs lago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88" y="3665538"/>
            <a:ext cx="12858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8" name="AutoShape 22" descr="Resultado de imagem para sindicato do comÃ©rcio ponta porÃ£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9" name="Retângulo 34"/>
          <p:cNvSpPr>
            <a:spLocks noChangeArrowheads="1"/>
          </p:cNvSpPr>
          <p:nvPr/>
        </p:nvSpPr>
        <p:spPr bwMode="auto">
          <a:xfrm>
            <a:off x="7908925" y="2039938"/>
            <a:ext cx="2663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600"/>
              <a:t>Apoio:</a:t>
            </a:r>
          </a:p>
        </p:txBody>
      </p:sp>
      <p:pic>
        <p:nvPicPr>
          <p:cNvPr id="3090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73" y="3153018"/>
            <a:ext cx="135096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Retângulo 28"/>
          <p:cNvSpPr>
            <a:spLocks noChangeArrowheads="1"/>
          </p:cNvSpPr>
          <p:nvPr/>
        </p:nvSpPr>
        <p:spPr bwMode="auto">
          <a:xfrm>
            <a:off x="2289175" y="3168644"/>
            <a:ext cx="2663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/>
              <a:t>Coordenação e execução da pesquisa de campo</a:t>
            </a:r>
          </a:p>
        </p:txBody>
      </p:sp>
      <p:sp>
        <p:nvSpPr>
          <p:cNvPr id="5" name="Retângulo 4"/>
          <p:cNvSpPr/>
          <p:nvPr/>
        </p:nvSpPr>
        <p:spPr>
          <a:xfrm>
            <a:off x="2289175" y="5064913"/>
            <a:ext cx="6096000" cy="141961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COORDENAÇÃO E ANÁLISE DA PESQUISA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Daniela Teixeira Dias – IPF/MS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Vanessa Schmidt - </a:t>
            </a:r>
            <a:r>
              <a:rPr lang="pt-BR" sz="15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SEBRAE/MS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Henrique </a:t>
            </a:r>
            <a:r>
              <a:rPr lang="pt-BR" sz="1500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Aukar</a:t>
            </a:r>
            <a:r>
              <a:rPr lang="pt-BR" sz="15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– IPF/MS</a:t>
            </a:r>
            <a:endParaRPr lang="pt-BR" sz="15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093" name="Retângulo 12"/>
          <p:cNvSpPr>
            <a:spLocks noChangeArrowheads="1"/>
          </p:cNvSpPr>
          <p:nvPr/>
        </p:nvSpPr>
        <p:spPr bwMode="auto">
          <a:xfrm>
            <a:off x="6003925" y="4956669"/>
            <a:ext cx="60960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500" b="1" dirty="0">
                <a:ea typeface="Calibri" panose="020F0502020204030204" pitchFamily="34" charset="0"/>
                <a:cs typeface="Times New Roman" panose="02020603050405020304" pitchFamily="18" charset="0"/>
              </a:rPr>
              <a:t>EQUIPE TÉCNICA – APOIO</a:t>
            </a:r>
            <a:endParaRPr lang="pt-BR" altLang="pt-BR" sz="15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ea typeface="Calibri" panose="020F0502020204030204" pitchFamily="34" charset="0"/>
                <a:cs typeface="Times New Roman" panose="02020603050405020304" pitchFamily="18" charset="0"/>
              </a:rPr>
              <a:t>Leandro Lins– ÓTIMA Consultoria e Inteligência de Mercado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ea typeface="Calibri" panose="020F0502020204030204" pitchFamily="34" charset="0"/>
                <a:cs typeface="Times New Roman" panose="02020603050405020304" pitchFamily="18" charset="0"/>
              </a:rPr>
              <a:t>Rodrigo Maia Marcelo </a:t>
            </a:r>
            <a:r>
              <a:rPr lang="pt-BR" altLang="pt-BR" sz="1500" dirty="0" err="1">
                <a:ea typeface="Calibri" panose="020F0502020204030204" pitchFamily="34" charset="0"/>
                <a:cs typeface="Times New Roman" panose="02020603050405020304" pitchFamily="18" charset="0"/>
              </a:rPr>
              <a:t>Pirani</a:t>
            </a:r>
            <a:r>
              <a:rPr lang="pt-BR" altLang="pt-BR" sz="1500" dirty="0"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ea typeface="Calibri" panose="020F0502020204030204" pitchFamily="34" charset="0"/>
                <a:cs typeface="Times New Roman" panose="02020603050405020304" pitchFamily="18" charset="0"/>
              </a:rPr>
              <a:t>Sandra Amarilha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ea typeface="Calibri" panose="020F0502020204030204" pitchFamily="34" charset="0"/>
                <a:cs typeface="Times New Roman" panose="02020603050405020304" pitchFamily="18" charset="0"/>
              </a:rPr>
              <a:t>Isabela Carvalho Fernandes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ea typeface="Calibri" panose="020F0502020204030204" pitchFamily="34" charset="0"/>
                <a:cs typeface="Times New Roman" panose="02020603050405020304" pitchFamily="18" charset="0"/>
              </a:rPr>
              <a:t>Priscila Amanda </a:t>
            </a:r>
            <a:r>
              <a:rPr lang="pt-BR" altLang="pt-BR" sz="1500" dirty="0" err="1">
                <a:ea typeface="Calibri" panose="020F0502020204030204" pitchFamily="34" charset="0"/>
                <a:cs typeface="Times New Roman" panose="02020603050405020304" pitchFamily="18" charset="0"/>
              </a:rPr>
              <a:t>Ducatti</a:t>
            </a:r>
            <a:r>
              <a:rPr lang="pt-BR" altLang="pt-BR" sz="1500" dirty="0"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</p:txBody>
      </p:sp>
    </p:spTree>
    <p:extLst>
      <p:ext uri="{BB962C8B-B14F-4D97-AF65-F5344CB8AC3E}">
        <p14:creationId xmlns:p14="http://schemas.microsoft.com/office/powerpoint/2010/main" val="3206607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Placa De Madeira | Baixe Vetores, Fotos e arquivos PSD Grá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5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797" r="100000">
                        <a14:foregroundMark x1="53438" y1="87917" x2="52891" y2="98194"/>
                        <a14:foregroundMark x1="70078" y1="80833" x2="72031" y2="83750"/>
                        <a14:foregroundMark x1="72109" y1="85000" x2="73047" y2="93194"/>
                        <a14:foregroundMark x1="69453" y1="83056" x2="73203" y2="99028"/>
                        <a14:backgroundMark x1="64219" y1="91111" x2="64844" y2="97778"/>
                        <a14:backgroundMark x1="93047" y1="70139" x2="73203" y2="81111"/>
                        <a14:backgroundMark x1="51797" y1="94444" x2="41641" y2="99861"/>
                        <a14:backgroundMark x1="69922" y1="82222" x2="71719" y2="88750"/>
                        <a14:backgroundMark x1="71641" y1="88750" x2="72656" y2="94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3763" y="874030"/>
            <a:ext cx="10504471" cy="590876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 rot="20570426">
            <a:off x="6760547" y="2058622"/>
            <a:ext cx="28875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 smtClean="0">
                <a:latin typeface="Century Schoolbook" panose="02040604050505020304" pitchFamily="18" charset="0"/>
              </a:rPr>
              <a:t>R$85,63</a:t>
            </a:r>
            <a:r>
              <a:rPr lang="pt-BR" sz="1600" dirty="0" smtClean="0">
                <a:latin typeface="Century Schoolbook" panose="02040604050505020304" pitchFamily="18" charset="0"/>
              </a:rPr>
              <a:t> </a:t>
            </a:r>
            <a:r>
              <a:rPr lang="pt-BR" sz="1600" dirty="0">
                <a:latin typeface="Century Schoolbook" panose="02040604050505020304" pitchFamily="18" charset="0"/>
              </a:rPr>
              <a:t>milhões com presentes </a:t>
            </a:r>
            <a:r>
              <a:rPr lang="pt-BR" sz="1600" dirty="0" smtClean="0">
                <a:latin typeface="Century Schoolbook" panose="02040604050505020304" pitchFamily="18" charset="0"/>
              </a:rPr>
              <a:t>(56%)</a:t>
            </a:r>
            <a:endParaRPr lang="pt-BR" sz="1600" dirty="0">
              <a:latin typeface="Century Schoolbook" panose="02040604050505020304" pitchFamily="18" charset="0"/>
            </a:endParaRPr>
          </a:p>
          <a:p>
            <a:pPr algn="just"/>
            <a:r>
              <a:rPr lang="pt-BR" sz="1600" b="1" dirty="0" smtClean="0">
                <a:latin typeface="Century Schoolbook" panose="02040604050505020304" pitchFamily="18" charset="0"/>
              </a:rPr>
              <a:t>R$66,28</a:t>
            </a:r>
            <a:r>
              <a:rPr lang="pt-BR" sz="1600" dirty="0" smtClean="0">
                <a:latin typeface="Century Schoolbook" panose="02040604050505020304" pitchFamily="18" charset="0"/>
              </a:rPr>
              <a:t> </a:t>
            </a:r>
            <a:r>
              <a:rPr lang="pt-BR" sz="1600" dirty="0">
                <a:latin typeface="Century Schoolbook" panose="02040604050505020304" pitchFamily="18" charset="0"/>
              </a:rPr>
              <a:t>milhões com comemorações </a:t>
            </a:r>
            <a:r>
              <a:rPr lang="pt-BR" sz="1600" dirty="0" smtClean="0">
                <a:latin typeface="Century Schoolbook" panose="02040604050505020304" pitchFamily="18" charset="0"/>
              </a:rPr>
              <a:t>(44%) </a:t>
            </a:r>
            <a:endParaRPr lang="pt-BR" sz="1600" dirty="0">
              <a:latin typeface="Century Schoolbook" panose="020406040505050203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 rot="20540497">
            <a:off x="8690268" y="3484467"/>
            <a:ext cx="1515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R$130,70 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(+28%)</a:t>
            </a:r>
            <a:endParaRPr lang="pt-BR" sz="1200" b="1" dirty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/>
            <a:r>
              <a:rPr lang="pt-BR" sz="1200" b="1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38% </a:t>
            </a:r>
            <a:r>
              <a:rPr lang="pt-BR" sz="12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terão </a:t>
            </a:r>
            <a:r>
              <a:rPr lang="pt-BR" sz="1200" b="1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gastos +18%p.p</a:t>
            </a:r>
            <a:endParaRPr lang="pt-BR" sz="1200" b="1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52548" y="112169"/>
            <a:ext cx="11863521" cy="8370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000" dirty="0" smtClean="0">
                <a:latin typeface="Century Schoolbook" panose="02040604050505020304" pitchFamily="18" charset="0"/>
              </a:rPr>
              <a:t>Dia </a:t>
            </a:r>
            <a:r>
              <a:rPr lang="pt-BR" sz="3000" dirty="0">
                <a:latin typeface="Century Schoolbook" panose="02040604050505020304" pitchFamily="18" charset="0"/>
              </a:rPr>
              <a:t>dos namorados em MS, neste momento...</a:t>
            </a:r>
          </a:p>
        </p:txBody>
      </p:sp>
      <p:pic>
        <p:nvPicPr>
          <p:cNvPr id="2060" name="Picture 12" descr="Doei Meu Coração - Vermelho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000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39672">
            <a:off x="584121" y="2632847"/>
            <a:ext cx="1716406" cy="128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Doei Meu Coração - Vermelho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000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10578596" y="4007347"/>
            <a:ext cx="1716406" cy="1358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6 Dicas para acertar o presente Dia dos Pais - Divã do Estil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878" y="3311093"/>
            <a:ext cx="427222" cy="36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 rot="20540497">
            <a:off x="7649002" y="3737395"/>
            <a:ext cx="13078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R$140,18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(+1%)</a:t>
            </a:r>
            <a:endParaRPr lang="pt-BR" sz="1200" b="1" dirty="0">
              <a:solidFill>
                <a:srgbClr val="FF0000"/>
              </a:solidFill>
              <a:latin typeface="Century Schoolbook" panose="02040604050505020304" pitchFamily="18" charset="0"/>
            </a:endParaRPr>
          </a:p>
          <a:p>
            <a:pPr algn="ctr"/>
            <a:r>
              <a:rPr lang="pt-BR" sz="1200" b="1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47% </a:t>
            </a:r>
            <a:r>
              <a:rPr lang="pt-BR" sz="12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comprarão</a:t>
            </a:r>
          </a:p>
          <a:p>
            <a:pPr algn="ctr"/>
            <a:r>
              <a:rPr lang="pt-BR" sz="12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pt-BR" sz="1200" b="1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+6%p.p</a:t>
            </a:r>
            <a:endParaRPr lang="pt-BR" sz="1200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8196" name="Picture 4" descr="Balões Confete Celebração - Imagens grátis no Pixaba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097" y="2927790"/>
            <a:ext cx="567958" cy="56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 rot="20571409">
            <a:off x="2604814" y="3257433"/>
            <a:ext cx="2973251" cy="1912900"/>
          </a:xfrm>
          <a:prstGeom prst="rect">
            <a:avLst/>
          </a:prstGeom>
          <a:solidFill>
            <a:srgbClr val="E2E4F3"/>
          </a:solidFill>
          <a:ln>
            <a:solidFill>
              <a:srgbClr val="E2E3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rot="15147599">
            <a:off x="3452901" y="4346225"/>
            <a:ext cx="1403990" cy="1912900"/>
          </a:xfrm>
          <a:prstGeom prst="rect">
            <a:avLst/>
          </a:prstGeom>
          <a:solidFill>
            <a:srgbClr val="E2E4F3"/>
          </a:solidFill>
          <a:ln>
            <a:solidFill>
              <a:srgbClr val="E2E3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972782" y="3703638"/>
            <a:ext cx="275406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R$ 151,91</a:t>
            </a:r>
          </a:p>
          <a:p>
            <a:r>
              <a:rPr lang="pt-BR" dirty="0" smtClean="0"/>
              <a:t>Milhões</a:t>
            </a:r>
          </a:p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Aumento de 51% em relação a 2020</a:t>
            </a:r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626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Placa De Madeira | Baixe Vetores, Fotos e arquivos PSD Grá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5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/>
          </p:cNvSpPr>
          <p:nvPr/>
        </p:nvSpPr>
        <p:spPr>
          <a:xfrm>
            <a:off x="95793" y="556305"/>
            <a:ext cx="5059681" cy="59001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000" dirty="0">
              <a:latin typeface="Century Schoolbook" panose="02040604050505020304" pitchFamily="18" charset="0"/>
            </a:endParaRPr>
          </a:p>
          <a:p>
            <a:pPr algn="just"/>
            <a:endParaRPr lang="pt-BR" sz="2400" dirty="0" smtClean="0">
              <a:latin typeface="Century Schoolbook" panose="02040604050505020304" pitchFamily="18" charset="0"/>
            </a:endParaRPr>
          </a:p>
          <a:p>
            <a:pPr algn="just"/>
            <a:endParaRPr lang="pt-BR" sz="2400" dirty="0" smtClean="0">
              <a:latin typeface="Century Schoolbook" panose="02040604050505020304" pitchFamily="18" charset="0"/>
            </a:endParaRPr>
          </a:p>
          <a:p>
            <a:pPr algn="just"/>
            <a:r>
              <a:rPr lang="pt-BR" sz="2400" dirty="0" smtClean="0">
                <a:latin typeface="Century Schoolbook" panose="02040604050505020304" pitchFamily="18" charset="0"/>
              </a:rPr>
              <a:t>Para 2021, as comemorações serão mais preteridas em relação as compras de presentes.</a:t>
            </a:r>
          </a:p>
          <a:p>
            <a:pPr algn="just"/>
            <a:endParaRPr lang="pt-BR" sz="2400" dirty="0" smtClean="0">
              <a:latin typeface="Century Schoolbook" panose="02040604050505020304" pitchFamily="18" charset="0"/>
            </a:endParaRPr>
          </a:p>
          <a:p>
            <a:pPr algn="just"/>
            <a:endParaRPr lang="pt-BR" sz="2400" dirty="0">
              <a:latin typeface="Century Schoolbook" panose="02040604050505020304" pitchFamily="18" charset="0"/>
            </a:endParaRPr>
          </a:p>
          <a:p>
            <a:pPr algn="just"/>
            <a:r>
              <a:rPr lang="pt-BR" sz="2400" dirty="0" smtClean="0">
                <a:latin typeface="Century Schoolbook" panose="02040604050505020304" pitchFamily="18" charset="0"/>
              </a:rPr>
              <a:t>Teremos um clima de otimismo melhor este ano, no entando, trata-se de um cenário muito instável.</a:t>
            </a:r>
          </a:p>
          <a:p>
            <a:pPr algn="just"/>
            <a:endParaRPr lang="pt-BR" sz="2400" dirty="0">
              <a:latin typeface="Century Schoolbook" panose="02040604050505020304" pitchFamily="18" charset="0"/>
            </a:endParaRPr>
          </a:p>
          <a:p>
            <a:pPr algn="just"/>
            <a:endParaRPr lang="pt-BR" sz="2800" dirty="0">
              <a:latin typeface="Century Schoolbook" panose="02040604050505020304" pitchFamily="18" charset="0"/>
            </a:endParaRPr>
          </a:p>
        </p:txBody>
      </p:sp>
      <p:pic>
        <p:nvPicPr>
          <p:cNvPr id="6146" name="Picture 2" descr="Cada um tem o coração que merece - Site do Pas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366" y="426720"/>
            <a:ext cx="6222882" cy="615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728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eu melhor boa noite eu sempre guardo para você!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00" b="97200" l="10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8391" y="2973191"/>
            <a:ext cx="5827214" cy="388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91588" y="112169"/>
            <a:ext cx="11939451" cy="8370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dirty="0">
                <a:solidFill>
                  <a:schemeClr val="bg1"/>
                </a:solidFill>
                <a:latin typeface="Century Schoolbook" panose="02040604050505020304" pitchFamily="18" charset="0"/>
              </a:rPr>
              <a:t>Os motivos para </a:t>
            </a:r>
            <a:r>
              <a:rPr lang="pt-BR" sz="3000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  <a:t>o crescimento </a:t>
            </a:r>
            <a:r>
              <a:rPr lang="pt-BR" sz="3000" dirty="0">
                <a:solidFill>
                  <a:schemeClr val="bg1"/>
                </a:solidFill>
                <a:latin typeface="Century Schoolbook" panose="02040604050505020304" pitchFamily="18" charset="0"/>
              </a:rPr>
              <a:t>da movimentação financeira vão além </a:t>
            </a:r>
            <a:r>
              <a:rPr lang="pt-BR" sz="3000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  <a:t>do aumento do consumo</a:t>
            </a:r>
            <a:endParaRPr lang="pt-BR" sz="30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715436" y="2321984"/>
            <a:ext cx="7209864" cy="65120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38% das pessoas pretende comemorar, </a:t>
            </a:r>
            <a:r>
              <a:rPr lang="pt-BR" dirty="0">
                <a:solidFill>
                  <a:schemeClr val="tx1"/>
                </a:solidFill>
              </a:rPr>
              <a:t>12 </a:t>
            </a:r>
            <a:r>
              <a:rPr lang="pt-BR" dirty="0" err="1">
                <a:solidFill>
                  <a:schemeClr val="tx1"/>
                </a:solidFill>
              </a:rPr>
              <a:t>p.p</a:t>
            </a:r>
            <a:r>
              <a:rPr lang="pt-BR" dirty="0">
                <a:solidFill>
                  <a:schemeClr val="tx1"/>
                </a:solidFill>
              </a:rPr>
              <a:t>. a mais em relação ao ano passado...</a:t>
            </a:r>
          </a:p>
        </p:txBody>
      </p:sp>
      <p:pic>
        <p:nvPicPr>
          <p:cNvPr id="10" name="Picture 12" descr="Doei Meu Coração - Vermelh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000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71991" flipV="1">
            <a:off x="7869762" y="1939677"/>
            <a:ext cx="549708" cy="43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4715435" y="3623028"/>
            <a:ext cx="7209864" cy="639542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47% pretendem presentear, um aumento de 6% p.p em relação ao ano passado....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1" name="Picture 12" descr="Doei Meu Coração - Vermelh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000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71991" flipV="1">
            <a:off x="7869762" y="3293375"/>
            <a:ext cx="549708" cy="43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/>
          <p:cNvSpPr/>
          <p:nvPr/>
        </p:nvSpPr>
        <p:spPr>
          <a:xfrm>
            <a:off x="4715435" y="5101477"/>
            <a:ext cx="7209864" cy="592403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 Parece que em meio do atual cenário, o resgate dos laços afetivos poderão fazer bem para o coração e para os negócios.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2" name="Picture 12" descr="Doei Meu Coração - Vermelh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000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71991" flipV="1">
            <a:off x="7925049" y="4698046"/>
            <a:ext cx="549708" cy="43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966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Placa De Madeira | Baixe Vetores, Fotos e arquivos PSD Grá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5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/>
          </p:cNvSpPr>
          <p:nvPr/>
        </p:nvSpPr>
        <p:spPr>
          <a:xfrm>
            <a:off x="104502" y="25032"/>
            <a:ext cx="11982994" cy="6862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000" b="1" dirty="0">
                <a:latin typeface="Century Schoolbook" panose="02040604050505020304" pitchFamily="18" charset="0"/>
              </a:rPr>
              <a:t>O que será que os namorados comprarão de presente e quais elementos podem ajuda-los na decisão de compra?</a:t>
            </a:r>
            <a:endParaRPr lang="pt-BR" sz="3000" dirty="0">
              <a:latin typeface="Century Schoolbook" panose="02040604050505020304" pitchFamily="18" charset="0"/>
            </a:endParaRPr>
          </a:p>
        </p:txBody>
      </p:sp>
      <p:pic>
        <p:nvPicPr>
          <p:cNvPr id="1028" name="Picture 4" descr="Onde comprar Balão Metalizado Coração Vermelho 4&quot; c/ 1 unidade ...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67" b="99667" l="10000" r="90000">
                        <a14:foregroundMark x1="48167" y1="52333" x2="49167" y2="99167"/>
                        <a14:foregroundMark x1="49667" y1="53000" x2="48667" y2="57167"/>
                        <a14:foregroundMark x1="46833" y1="57667" x2="48333" y2="6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7802">
            <a:off x="9327616" y="987202"/>
            <a:ext cx="3061755" cy="306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alão Coração Nº 10 Vermelho Pic Pic 25un | Doce &amp; Festa Distribuidor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" b="96400" l="0" r="99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7184">
            <a:off x="10326961" y="1174681"/>
            <a:ext cx="1472928" cy="147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 rot="1480731">
            <a:off x="10392841" y="1235586"/>
            <a:ext cx="1376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Flores/cesta café ou de chocolates </a:t>
            </a:r>
            <a:r>
              <a:rPr lang="pt-BR" dirty="0" smtClean="0">
                <a:solidFill>
                  <a:schemeClr val="bg1"/>
                </a:solidFill>
              </a:rPr>
              <a:t>(</a:t>
            </a:r>
            <a:r>
              <a:rPr lang="pt-BR" dirty="0" smtClean="0">
                <a:solidFill>
                  <a:schemeClr val="bg1"/>
                </a:solidFill>
              </a:rPr>
              <a:t>17</a:t>
            </a:r>
            <a:r>
              <a:rPr lang="pt-BR" dirty="0" smtClean="0">
                <a:solidFill>
                  <a:schemeClr val="bg1"/>
                </a:solidFill>
              </a:rPr>
              <a:t>%)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" name="Picture 4" descr="Onde comprar Balão Metalizado Coração Vermelho 4&quot; c/ 1 unidade ...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67" b="99667" l="10000" r="90000">
                        <a14:foregroundMark x1="48167" y1="52333" x2="49167" y2="99167"/>
                        <a14:foregroundMark x1="49667" y1="53000" x2="48667" y2="57167"/>
                        <a14:foregroundMark x1="46833" y1="57667" x2="48333" y2="6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2338">
            <a:off x="8252849" y="1054894"/>
            <a:ext cx="3061755" cy="306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Balão Coração Nº 10 Vermelho Pic Pic 25un | Doce &amp; Festa Distribuidor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" b="96400" l="0" r="99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5488">
            <a:off x="8814771" y="1214530"/>
            <a:ext cx="1472928" cy="147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 rot="20298146">
            <a:off x="8863075" y="1527131"/>
            <a:ext cx="1376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Roupa 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(</a:t>
            </a:r>
            <a:r>
              <a:rPr lang="pt-BR" dirty="0" smtClean="0">
                <a:solidFill>
                  <a:schemeClr val="bg1"/>
                </a:solidFill>
              </a:rPr>
              <a:t>22%)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7" name="Picture 4" descr="Onde comprar Balão Metalizado Coração Vermelho 4&quot; c/ 1 unidade ...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67" b="99667" l="10000" r="90000">
                        <a14:foregroundMark x1="48167" y1="52333" x2="49167" y2="99167"/>
                        <a14:foregroundMark x1="49667" y1="53000" x2="48667" y2="57167"/>
                        <a14:foregroundMark x1="46833" y1="57667" x2="48333" y2="6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15146">
            <a:off x="6930553" y="1403125"/>
            <a:ext cx="3061755" cy="306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bra a caixa de presente vermelha - Baixar PNG/SVG Transparent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389" y="3005419"/>
            <a:ext cx="3587931" cy="358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Balão Coração Nº 10 Vermelho Pic Pic 25un | Doce &amp; Festa Distribuidor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" b="96400" l="0" r="99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88915">
            <a:off x="7274212" y="1729408"/>
            <a:ext cx="1472928" cy="147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/>
          <p:cNvSpPr txBox="1"/>
          <p:nvPr/>
        </p:nvSpPr>
        <p:spPr>
          <a:xfrm rot="19201892">
            <a:off x="7231871" y="1905898"/>
            <a:ext cx="1376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Perfume/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cosmético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(</a:t>
            </a:r>
            <a:r>
              <a:rPr lang="pt-BR" dirty="0" smtClean="0">
                <a:solidFill>
                  <a:schemeClr val="bg1"/>
                </a:solidFill>
              </a:rPr>
              <a:t>20%)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38" name="Picture 14" descr="Desenho de Coração num envelope pintado e colorido por Usuário não ...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28" b="95106" l="3762" r="946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055" y="4035939"/>
            <a:ext cx="3150121" cy="293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318952" y="4662009"/>
            <a:ext cx="1847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Recadinho aos empresários</a:t>
            </a:r>
          </a:p>
        </p:txBody>
      </p:sp>
      <p:pic>
        <p:nvPicPr>
          <p:cNvPr id="1042" name="Picture 18" descr="Papel de carta de amor com coração vermelho. Vetor de ilustração ..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0037">
            <a:off x="3567574" y="3200282"/>
            <a:ext cx="1955595" cy="1955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795575" y="3725694"/>
            <a:ext cx="14229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 smtClean="0"/>
              <a:t>69% </a:t>
            </a:r>
            <a:r>
              <a:rPr lang="pt-BR" sz="1500" dirty="0"/>
              <a:t>pagarão em dinheiro ou débito</a:t>
            </a:r>
          </a:p>
        </p:txBody>
      </p:sp>
      <p:pic>
        <p:nvPicPr>
          <p:cNvPr id="27" name="Picture 18" descr="Papel de carta de amor com coração vermelho. Vetor de ilustração ..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0037">
            <a:off x="1997269" y="1683611"/>
            <a:ext cx="1955595" cy="1955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aixaDeTexto 27"/>
          <p:cNvSpPr txBox="1"/>
          <p:nvPr/>
        </p:nvSpPr>
        <p:spPr>
          <a:xfrm>
            <a:off x="1775515" y="2167881"/>
            <a:ext cx="23991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 smtClean="0"/>
              <a:t>21% priorizam o parcelamento com</a:t>
            </a:r>
          </a:p>
          <a:p>
            <a:pPr algn="ctr"/>
            <a:r>
              <a:rPr lang="pt-BR" sz="1500" dirty="0" smtClean="0"/>
              <a:t>Cartão de crédito</a:t>
            </a:r>
            <a:endParaRPr lang="pt-BR" sz="1500" dirty="0"/>
          </a:p>
        </p:txBody>
      </p:sp>
      <p:pic>
        <p:nvPicPr>
          <p:cNvPr id="29" name="Picture 18" descr="Papel de carta de amor com coração vermelho. Vetor de ilustração ..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0037">
            <a:off x="-60670" y="2228867"/>
            <a:ext cx="1955595" cy="1955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ixaDeTexto 29"/>
          <p:cNvSpPr txBox="1"/>
          <p:nvPr/>
        </p:nvSpPr>
        <p:spPr>
          <a:xfrm>
            <a:off x="93356" y="2699491"/>
            <a:ext cx="156126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 smtClean="0"/>
              <a:t>37% </a:t>
            </a:r>
            <a:r>
              <a:rPr lang="pt-BR" sz="1500" dirty="0"/>
              <a:t>consideram muito importante o atendimento</a:t>
            </a:r>
          </a:p>
        </p:txBody>
      </p:sp>
      <p:pic>
        <p:nvPicPr>
          <p:cNvPr id="31" name="Picture 18" descr="Papel de carta de amor com coração vermelho. Vetor de ilustração ..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0037">
            <a:off x="2670736" y="5003223"/>
            <a:ext cx="1955595" cy="1955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aixaDeTexto 31"/>
          <p:cNvSpPr txBox="1"/>
          <p:nvPr/>
        </p:nvSpPr>
        <p:spPr>
          <a:xfrm>
            <a:off x="2889213" y="5501837"/>
            <a:ext cx="15186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 smtClean="0"/>
              <a:t>21% das pessoas buscam por variedade</a:t>
            </a:r>
            <a:endParaRPr lang="pt-BR" sz="1500" dirty="0"/>
          </a:p>
        </p:txBody>
      </p:sp>
      <p:sp>
        <p:nvSpPr>
          <p:cNvPr id="8" name="Seta para a Direita 7"/>
          <p:cNvSpPr/>
          <p:nvPr/>
        </p:nvSpPr>
        <p:spPr>
          <a:xfrm flipH="1">
            <a:off x="5749991" y="3860961"/>
            <a:ext cx="1792127" cy="545256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9320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0" descr="Placa De Madeira | Baixe Vetores, Fotos e arquivos PSD Grá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5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/>
          </p:cNvSpPr>
          <p:nvPr/>
        </p:nvSpPr>
        <p:spPr>
          <a:xfrm>
            <a:off x="130628" y="86043"/>
            <a:ext cx="12061371" cy="10191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000" dirty="0" smtClean="0">
                <a:latin typeface="Century Schoolbook" panose="02040604050505020304" pitchFamily="18" charset="0"/>
              </a:rPr>
              <a:t>Para 2021, muitas pessoas estão com pretensões de comprar o presente pessoalmente (25%), para mais certezas na hora da compra.</a:t>
            </a:r>
            <a:endParaRPr lang="pt-BR" sz="3000" dirty="0">
              <a:latin typeface="Century Schoolbook" panose="02040604050505020304" pitchFamily="18" charset="0"/>
            </a:endParaRPr>
          </a:p>
        </p:txBody>
      </p:sp>
      <p:pic>
        <p:nvPicPr>
          <p:cNvPr id="3074" name="Picture 2" descr="Desenho de Casa com varandas pintado e colorido por Lywya o dia 17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94" b="9553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6402"/>
            <a:ext cx="2402039" cy="188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esenho casa isolada | Vetor Gráti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31" b="93610" l="0" r="99681">
                        <a14:foregroundMark x1="21725" y1="69010" x2="81470" y2="69329"/>
                        <a14:foregroundMark x1="15974" y1="87220" x2="81150" y2="84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721" y="1567544"/>
            <a:ext cx="2007870" cy="200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lagem Horizontal 2"/>
          <p:cNvSpPr/>
          <p:nvPr/>
        </p:nvSpPr>
        <p:spPr>
          <a:xfrm>
            <a:off x="195536" y="4668221"/>
            <a:ext cx="1911938" cy="349914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/>
              <a:t>Minha casa</a:t>
            </a:r>
          </a:p>
        </p:txBody>
      </p:sp>
      <p:sp>
        <p:nvSpPr>
          <p:cNvPr id="6" name="Rolagem Horizontal 5"/>
          <p:cNvSpPr/>
          <p:nvPr/>
        </p:nvSpPr>
        <p:spPr>
          <a:xfrm>
            <a:off x="9391402" y="921744"/>
            <a:ext cx="2669969" cy="647166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/>
              <a:t>Entrega pessoalmente na casa do namorado (a) – </a:t>
            </a:r>
            <a:r>
              <a:rPr lang="pt-BR" sz="1500" dirty="0" smtClean="0"/>
              <a:t>93%</a:t>
            </a:r>
            <a:endParaRPr lang="pt-BR" sz="1500" dirty="0"/>
          </a:p>
        </p:txBody>
      </p:sp>
      <p:sp>
        <p:nvSpPr>
          <p:cNvPr id="5" name="Forma Livre 4"/>
          <p:cNvSpPr/>
          <p:nvPr/>
        </p:nvSpPr>
        <p:spPr>
          <a:xfrm>
            <a:off x="1175657" y="3387634"/>
            <a:ext cx="9718813" cy="3474720"/>
          </a:xfrm>
          <a:custGeom>
            <a:avLst/>
            <a:gdLst>
              <a:gd name="connsiteX0" fmla="*/ 0 w 9718813"/>
              <a:gd name="connsiteY0" fmla="*/ 3387635 h 3474720"/>
              <a:gd name="connsiteX1" fmla="*/ 104503 w 9718813"/>
              <a:gd name="connsiteY1" fmla="*/ 3405052 h 3474720"/>
              <a:gd name="connsiteX2" fmla="*/ 130629 w 9718813"/>
              <a:gd name="connsiteY2" fmla="*/ 3413760 h 3474720"/>
              <a:gd name="connsiteX3" fmla="*/ 182880 w 9718813"/>
              <a:gd name="connsiteY3" fmla="*/ 3422469 h 3474720"/>
              <a:gd name="connsiteX4" fmla="*/ 209006 w 9718813"/>
              <a:gd name="connsiteY4" fmla="*/ 3431177 h 3474720"/>
              <a:gd name="connsiteX5" fmla="*/ 269966 w 9718813"/>
              <a:gd name="connsiteY5" fmla="*/ 3439886 h 3474720"/>
              <a:gd name="connsiteX6" fmla="*/ 296092 w 9718813"/>
              <a:gd name="connsiteY6" fmla="*/ 3448595 h 3474720"/>
              <a:gd name="connsiteX7" fmla="*/ 487680 w 9718813"/>
              <a:gd name="connsiteY7" fmla="*/ 3466012 h 3474720"/>
              <a:gd name="connsiteX8" fmla="*/ 566057 w 9718813"/>
              <a:gd name="connsiteY8" fmla="*/ 3474720 h 3474720"/>
              <a:gd name="connsiteX9" fmla="*/ 984069 w 9718813"/>
              <a:gd name="connsiteY9" fmla="*/ 3466012 h 3474720"/>
              <a:gd name="connsiteX10" fmla="*/ 1053737 w 9718813"/>
              <a:gd name="connsiteY10" fmla="*/ 3457303 h 3474720"/>
              <a:gd name="connsiteX11" fmla="*/ 1149532 w 9718813"/>
              <a:gd name="connsiteY11" fmla="*/ 3439886 h 3474720"/>
              <a:gd name="connsiteX12" fmla="*/ 1245326 w 9718813"/>
              <a:gd name="connsiteY12" fmla="*/ 3413760 h 3474720"/>
              <a:gd name="connsiteX13" fmla="*/ 1306286 w 9718813"/>
              <a:gd name="connsiteY13" fmla="*/ 3405052 h 3474720"/>
              <a:gd name="connsiteX14" fmla="*/ 1393372 w 9718813"/>
              <a:gd name="connsiteY14" fmla="*/ 3387635 h 3474720"/>
              <a:gd name="connsiteX15" fmla="*/ 1445623 w 9718813"/>
              <a:gd name="connsiteY15" fmla="*/ 3378926 h 3474720"/>
              <a:gd name="connsiteX16" fmla="*/ 1480457 w 9718813"/>
              <a:gd name="connsiteY16" fmla="*/ 3370217 h 3474720"/>
              <a:gd name="connsiteX17" fmla="*/ 1567543 w 9718813"/>
              <a:gd name="connsiteY17" fmla="*/ 3352800 h 3474720"/>
              <a:gd name="connsiteX18" fmla="*/ 1602377 w 9718813"/>
              <a:gd name="connsiteY18" fmla="*/ 3335383 h 3474720"/>
              <a:gd name="connsiteX19" fmla="*/ 1689463 w 9718813"/>
              <a:gd name="connsiteY19" fmla="*/ 3317966 h 3474720"/>
              <a:gd name="connsiteX20" fmla="*/ 1767840 w 9718813"/>
              <a:gd name="connsiteY20" fmla="*/ 3291840 h 3474720"/>
              <a:gd name="connsiteX21" fmla="*/ 1837509 w 9718813"/>
              <a:gd name="connsiteY21" fmla="*/ 3257006 h 3474720"/>
              <a:gd name="connsiteX22" fmla="*/ 1872343 w 9718813"/>
              <a:gd name="connsiteY22" fmla="*/ 3239589 h 3474720"/>
              <a:gd name="connsiteX23" fmla="*/ 1942012 w 9718813"/>
              <a:gd name="connsiteY23" fmla="*/ 3196046 h 3474720"/>
              <a:gd name="connsiteX24" fmla="*/ 2029097 w 9718813"/>
              <a:gd name="connsiteY24" fmla="*/ 3161212 h 3474720"/>
              <a:gd name="connsiteX25" fmla="*/ 2072640 w 9718813"/>
              <a:gd name="connsiteY25" fmla="*/ 3143795 h 3474720"/>
              <a:gd name="connsiteX26" fmla="*/ 2107474 w 9718813"/>
              <a:gd name="connsiteY26" fmla="*/ 3126377 h 3474720"/>
              <a:gd name="connsiteX27" fmla="*/ 2351314 w 9718813"/>
              <a:gd name="connsiteY27" fmla="*/ 3056709 h 3474720"/>
              <a:gd name="connsiteX28" fmla="*/ 2490652 w 9718813"/>
              <a:gd name="connsiteY28" fmla="*/ 3030583 h 3474720"/>
              <a:gd name="connsiteX29" fmla="*/ 2778034 w 9718813"/>
              <a:gd name="connsiteY29" fmla="*/ 3048000 h 3474720"/>
              <a:gd name="connsiteX30" fmla="*/ 2847703 w 9718813"/>
              <a:gd name="connsiteY30" fmla="*/ 3074126 h 3474720"/>
              <a:gd name="connsiteX31" fmla="*/ 2934789 w 9718813"/>
              <a:gd name="connsiteY31" fmla="*/ 3100252 h 3474720"/>
              <a:gd name="connsiteX32" fmla="*/ 3004457 w 9718813"/>
              <a:gd name="connsiteY32" fmla="*/ 3117669 h 3474720"/>
              <a:gd name="connsiteX33" fmla="*/ 3135086 w 9718813"/>
              <a:gd name="connsiteY33" fmla="*/ 3152503 h 3474720"/>
              <a:gd name="connsiteX34" fmla="*/ 3187337 w 9718813"/>
              <a:gd name="connsiteY34" fmla="*/ 3161212 h 3474720"/>
              <a:gd name="connsiteX35" fmla="*/ 3396343 w 9718813"/>
              <a:gd name="connsiteY35" fmla="*/ 3152503 h 3474720"/>
              <a:gd name="connsiteX36" fmla="*/ 3474720 w 9718813"/>
              <a:gd name="connsiteY36" fmla="*/ 3126377 h 3474720"/>
              <a:gd name="connsiteX37" fmla="*/ 3570514 w 9718813"/>
              <a:gd name="connsiteY37" fmla="*/ 3100252 h 3474720"/>
              <a:gd name="connsiteX38" fmla="*/ 3849189 w 9718813"/>
              <a:gd name="connsiteY38" fmla="*/ 2969623 h 3474720"/>
              <a:gd name="connsiteX39" fmla="*/ 3927566 w 9718813"/>
              <a:gd name="connsiteY39" fmla="*/ 2917372 h 3474720"/>
              <a:gd name="connsiteX40" fmla="*/ 4066903 w 9718813"/>
              <a:gd name="connsiteY40" fmla="*/ 2778035 h 3474720"/>
              <a:gd name="connsiteX41" fmla="*/ 4119154 w 9718813"/>
              <a:gd name="connsiteY41" fmla="*/ 2699657 h 3474720"/>
              <a:gd name="connsiteX42" fmla="*/ 4171406 w 9718813"/>
              <a:gd name="connsiteY42" fmla="*/ 2629989 h 3474720"/>
              <a:gd name="connsiteX43" fmla="*/ 4214949 w 9718813"/>
              <a:gd name="connsiteY43" fmla="*/ 2560320 h 3474720"/>
              <a:gd name="connsiteX44" fmla="*/ 4345577 w 9718813"/>
              <a:gd name="connsiteY44" fmla="*/ 2420983 h 3474720"/>
              <a:gd name="connsiteX45" fmla="*/ 4380412 w 9718813"/>
              <a:gd name="connsiteY45" fmla="*/ 2386149 h 3474720"/>
              <a:gd name="connsiteX46" fmla="*/ 4450080 w 9718813"/>
              <a:gd name="connsiteY46" fmla="*/ 2325189 h 3474720"/>
              <a:gd name="connsiteX47" fmla="*/ 4519749 w 9718813"/>
              <a:gd name="connsiteY47" fmla="*/ 2299063 h 3474720"/>
              <a:gd name="connsiteX48" fmla="*/ 4615543 w 9718813"/>
              <a:gd name="connsiteY48" fmla="*/ 2264229 h 3474720"/>
              <a:gd name="connsiteX49" fmla="*/ 4772297 w 9718813"/>
              <a:gd name="connsiteY49" fmla="*/ 2229395 h 3474720"/>
              <a:gd name="connsiteX50" fmla="*/ 4859383 w 9718813"/>
              <a:gd name="connsiteY50" fmla="*/ 2220686 h 3474720"/>
              <a:gd name="connsiteX51" fmla="*/ 5164183 w 9718813"/>
              <a:gd name="connsiteY51" fmla="*/ 2238103 h 3474720"/>
              <a:gd name="connsiteX52" fmla="*/ 5582194 w 9718813"/>
              <a:gd name="connsiteY52" fmla="*/ 2360023 h 3474720"/>
              <a:gd name="connsiteX53" fmla="*/ 5686697 w 9718813"/>
              <a:gd name="connsiteY53" fmla="*/ 2386149 h 3474720"/>
              <a:gd name="connsiteX54" fmla="*/ 5782492 w 9718813"/>
              <a:gd name="connsiteY54" fmla="*/ 2394857 h 3474720"/>
              <a:gd name="connsiteX55" fmla="*/ 5869577 w 9718813"/>
              <a:gd name="connsiteY55" fmla="*/ 2403566 h 3474720"/>
              <a:gd name="connsiteX56" fmla="*/ 6148252 w 9718813"/>
              <a:gd name="connsiteY56" fmla="*/ 2394857 h 3474720"/>
              <a:gd name="connsiteX57" fmla="*/ 6305006 w 9718813"/>
              <a:gd name="connsiteY57" fmla="*/ 2342606 h 3474720"/>
              <a:gd name="connsiteX58" fmla="*/ 6470469 w 9718813"/>
              <a:gd name="connsiteY58" fmla="*/ 2281646 h 3474720"/>
              <a:gd name="connsiteX59" fmla="*/ 6801394 w 9718813"/>
              <a:gd name="connsiteY59" fmla="*/ 2116183 h 3474720"/>
              <a:gd name="connsiteX60" fmla="*/ 7088777 w 9718813"/>
              <a:gd name="connsiteY60" fmla="*/ 1915886 h 3474720"/>
              <a:gd name="connsiteX61" fmla="*/ 7306492 w 9718813"/>
              <a:gd name="connsiteY61" fmla="*/ 1759132 h 3474720"/>
              <a:gd name="connsiteX62" fmla="*/ 7376160 w 9718813"/>
              <a:gd name="connsiteY62" fmla="*/ 1715589 h 3474720"/>
              <a:gd name="connsiteX63" fmla="*/ 7541623 w 9718813"/>
              <a:gd name="connsiteY63" fmla="*/ 1663337 h 3474720"/>
              <a:gd name="connsiteX64" fmla="*/ 7759337 w 9718813"/>
              <a:gd name="connsiteY64" fmla="*/ 1584960 h 3474720"/>
              <a:gd name="connsiteX65" fmla="*/ 7829006 w 9718813"/>
              <a:gd name="connsiteY65" fmla="*/ 1550126 h 3474720"/>
              <a:gd name="connsiteX66" fmla="*/ 7898674 w 9718813"/>
              <a:gd name="connsiteY66" fmla="*/ 1524000 h 3474720"/>
              <a:gd name="connsiteX67" fmla="*/ 8011886 w 9718813"/>
              <a:gd name="connsiteY67" fmla="*/ 1480457 h 3474720"/>
              <a:gd name="connsiteX68" fmla="*/ 8334103 w 9718813"/>
              <a:gd name="connsiteY68" fmla="*/ 1454332 h 3474720"/>
              <a:gd name="connsiteX69" fmla="*/ 8543109 w 9718813"/>
              <a:gd name="connsiteY69" fmla="*/ 1349829 h 3474720"/>
              <a:gd name="connsiteX70" fmla="*/ 8743406 w 9718813"/>
              <a:gd name="connsiteY70" fmla="*/ 1245326 h 3474720"/>
              <a:gd name="connsiteX71" fmla="*/ 8856617 w 9718813"/>
              <a:gd name="connsiteY71" fmla="*/ 1175657 h 3474720"/>
              <a:gd name="connsiteX72" fmla="*/ 8908869 w 9718813"/>
              <a:gd name="connsiteY72" fmla="*/ 1149532 h 3474720"/>
              <a:gd name="connsiteX73" fmla="*/ 8995954 w 9718813"/>
              <a:gd name="connsiteY73" fmla="*/ 1079863 h 3474720"/>
              <a:gd name="connsiteX74" fmla="*/ 9022080 w 9718813"/>
              <a:gd name="connsiteY74" fmla="*/ 1053737 h 3474720"/>
              <a:gd name="connsiteX75" fmla="*/ 9074332 w 9718813"/>
              <a:gd name="connsiteY75" fmla="*/ 1010195 h 3474720"/>
              <a:gd name="connsiteX76" fmla="*/ 9178834 w 9718813"/>
              <a:gd name="connsiteY76" fmla="*/ 888275 h 3474720"/>
              <a:gd name="connsiteX77" fmla="*/ 9265920 w 9718813"/>
              <a:gd name="connsiteY77" fmla="*/ 775063 h 3474720"/>
              <a:gd name="connsiteX78" fmla="*/ 9300754 w 9718813"/>
              <a:gd name="connsiteY78" fmla="*/ 731520 h 3474720"/>
              <a:gd name="connsiteX79" fmla="*/ 9318172 w 9718813"/>
              <a:gd name="connsiteY79" fmla="*/ 687977 h 3474720"/>
              <a:gd name="connsiteX80" fmla="*/ 9344297 w 9718813"/>
              <a:gd name="connsiteY80" fmla="*/ 653143 h 3474720"/>
              <a:gd name="connsiteX81" fmla="*/ 9370423 w 9718813"/>
              <a:gd name="connsiteY81" fmla="*/ 609600 h 3474720"/>
              <a:gd name="connsiteX82" fmla="*/ 9387840 w 9718813"/>
              <a:gd name="connsiteY82" fmla="*/ 583475 h 3474720"/>
              <a:gd name="connsiteX83" fmla="*/ 9405257 w 9718813"/>
              <a:gd name="connsiteY83" fmla="*/ 539932 h 3474720"/>
              <a:gd name="connsiteX84" fmla="*/ 9448800 w 9718813"/>
              <a:gd name="connsiteY84" fmla="*/ 487680 h 3474720"/>
              <a:gd name="connsiteX85" fmla="*/ 9509760 w 9718813"/>
              <a:gd name="connsiteY85" fmla="*/ 409303 h 3474720"/>
              <a:gd name="connsiteX86" fmla="*/ 9544594 w 9718813"/>
              <a:gd name="connsiteY86" fmla="*/ 365760 h 3474720"/>
              <a:gd name="connsiteX87" fmla="*/ 9553303 w 9718813"/>
              <a:gd name="connsiteY87" fmla="*/ 339635 h 3474720"/>
              <a:gd name="connsiteX88" fmla="*/ 9570720 w 9718813"/>
              <a:gd name="connsiteY88" fmla="*/ 322217 h 3474720"/>
              <a:gd name="connsiteX89" fmla="*/ 9596846 w 9718813"/>
              <a:gd name="connsiteY89" fmla="*/ 287383 h 3474720"/>
              <a:gd name="connsiteX90" fmla="*/ 9622972 w 9718813"/>
              <a:gd name="connsiteY90" fmla="*/ 261257 h 3474720"/>
              <a:gd name="connsiteX91" fmla="*/ 9649097 w 9718813"/>
              <a:gd name="connsiteY91" fmla="*/ 226423 h 3474720"/>
              <a:gd name="connsiteX92" fmla="*/ 9683932 w 9718813"/>
              <a:gd name="connsiteY92" fmla="*/ 156755 h 3474720"/>
              <a:gd name="connsiteX93" fmla="*/ 9701349 w 9718813"/>
              <a:gd name="connsiteY93" fmla="*/ 69669 h 3474720"/>
              <a:gd name="connsiteX94" fmla="*/ 9718766 w 9718813"/>
              <a:gd name="connsiteY94" fmla="*/ 0 h 34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718813" h="3474720">
                <a:moveTo>
                  <a:pt x="0" y="3387635"/>
                </a:moveTo>
                <a:cubicBezTo>
                  <a:pt x="34422" y="3392552"/>
                  <a:pt x="70536" y="3396560"/>
                  <a:pt x="104503" y="3405052"/>
                </a:cubicBezTo>
                <a:cubicBezTo>
                  <a:pt x="113409" y="3407278"/>
                  <a:pt x="121668" y="3411769"/>
                  <a:pt x="130629" y="3413760"/>
                </a:cubicBezTo>
                <a:cubicBezTo>
                  <a:pt x="147866" y="3417590"/>
                  <a:pt x="165643" y="3418639"/>
                  <a:pt x="182880" y="3422469"/>
                </a:cubicBezTo>
                <a:cubicBezTo>
                  <a:pt x="191841" y="3424460"/>
                  <a:pt x="200005" y="3429377"/>
                  <a:pt x="209006" y="3431177"/>
                </a:cubicBezTo>
                <a:cubicBezTo>
                  <a:pt x="229134" y="3435202"/>
                  <a:pt x="249646" y="3436983"/>
                  <a:pt x="269966" y="3439886"/>
                </a:cubicBezTo>
                <a:cubicBezTo>
                  <a:pt x="278675" y="3442789"/>
                  <a:pt x="287090" y="3446795"/>
                  <a:pt x="296092" y="3448595"/>
                </a:cubicBezTo>
                <a:cubicBezTo>
                  <a:pt x="359380" y="3461252"/>
                  <a:pt x="423469" y="3460661"/>
                  <a:pt x="487680" y="3466012"/>
                </a:cubicBezTo>
                <a:cubicBezTo>
                  <a:pt x="513876" y="3468195"/>
                  <a:pt x="539931" y="3471817"/>
                  <a:pt x="566057" y="3474720"/>
                </a:cubicBezTo>
                <a:lnTo>
                  <a:pt x="984069" y="3466012"/>
                </a:lnTo>
                <a:cubicBezTo>
                  <a:pt x="1007458" y="3465177"/>
                  <a:pt x="1030569" y="3460613"/>
                  <a:pt x="1053737" y="3457303"/>
                </a:cubicBezTo>
                <a:cubicBezTo>
                  <a:pt x="1064270" y="3455798"/>
                  <a:pt x="1135885" y="3443980"/>
                  <a:pt x="1149532" y="3439886"/>
                </a:cubicBezTo>
                <a:cubicBezTo>
                  <a:pt x="1245217" y="3411180"/>
                  <a:pt x="1137274" y="3430383"/>
                  <a:pt x="1245326" y="3413760"/>
                </a:cubicBezTo>
                <a:cubicBezTo>
                  <a:pt x="1265614" y="3410639"/>
                  <a:pt x="1286072" y="3408619"/>
                  <a:pt x="1306286" y="3405052"/>
                </a:cubicBezTo>
                <a:cubicBezTo>
                  <a:pt x="1335439" y="3399907"/>
                  <a:pt x="1364171" y="3392502"/>
                  <a:pt x="1393372" y="3387635"/>
                </a:cubicBezTo>
                <a:cubicBezTo>
                  <a:pt x="1410789" y="3384732"/>
                  <a:pt x="1428309" y="3382389"/>
                  <a:pt x="1445623" y="3378926"/>
                </a:cubicBezTo>
                <a:cubicBezTo>
                  <a:pt x="1457359" y="3376579"/>
                  <a:pt x="1468754" y="3372725"/>
                  <a:pt x="1480457" y="3370217"/>
                </a:cubicBezTo>
                <a:cubicBezTo>
                  <a:pt x="1509403" y="3364014"/>
                  <a:pt x="1567543" y="3352800"/>
                  <a:pt x="1567543" y="3352800"/>
                </a:cubicBezTo>
                <a:cubicBezTo>
                  <a:pt x="1579154" y="3346994"/>
                  <a:pt x="1589895" y="3338949"/>
                  <a:pt x="1602377" y="3335383"/>
                </a:cubicBezTo>
                <a:cubicBezTo>
                  <a:pt x="1630842" y="3327250"/>
                  <a:pt x="1689463" y="3317966"/>
                  <a:pt x="1689463" y="3317966"/>
                </a:cubicBezTo>
                <a:cubicBezTo>
                  <a:pt x="1816498" y="3254449"/>
                  <a:pt x="1621536" y="3348111"/>
                  <a:pt x="1767840" y="3291840"/>
                </a:cubicBezTo>
                <a:cubicBezTo>
                  <a:pt x="1792073" y="3282519"/>
                  <a:pt x="1814286" y="3268617"/>
                  <a:pt x="1837509" y="3257006"/>
                </a:cubicBezTo>
                <a:cubicBezTo>
                  <a:pt x="1849120" y="3251200"/>
                  <a:pt x="1861958" y="3247378"/>
                  <a:pt x="1872343" y="3239589"/>
                </a:cubicBezTo>
                <a:cubicBezTo>
                  <a:pt x="1905685" y="3214582"/>
                  <a:pt x="1904819" y="3211986"/>
                  <a:pt x="1942012" y="3196046"/>
                </a:cubicBezTo>
                <a:cubicBezTo>
                  <a:pt x="1970749" y="3183730"/>
                  <a:pt x="2000069" y="3172823"/>
                  <a:pt x="2029097" y="3161212"/>
                </a:cubicBezTo>
                <a:cubicBezTo>
                  <a:pt x="2043611" y="3155406"/>
                  <a:pt x="2058658" y="3150786"/>
                  <a:pt x="2072640" y="3143795"/>
                </a:cubicBezTo>
                <a:cubicBezTo>
                  <a:pt x="2084251" y="3137989"/>
                  <a:pt x="2095319" y="3130935"/>
                  <a:pt x="2107474" y="3126377"/>
                </a:cubicBezTo>
                <a:cubicBezTo>
                  <a:pt x="2207414" y="3088899"/>
                  <a:pt x="2241522" y="3084157"/>
                  <a:pt x="2351314" y="3056709"/>
                </a:cubicBezTo>
                <a:cubicBezTo>
                  <a:pt x="2443687" y="3033616"/>
                  <a:pt x="2397231" y="3042261"/>
                  <a:pt x="2490652" y="3030583"/>
                </a:cubicBezTo>
                <a:cubicBezTo>
                  <a:pt x="2586446" y="3036389"/>
                  <a:pt x="2682770" y="3036382"/>
                  <a:pt x="2778034" y="3048000"/>
                </a:cubicBezTo>
                <a:cubicBezTo>
                  <a:pt x="2802654" y="3051002"/>
                  <a:pt x="2824174" y="3066283"/>
                  <a:pt x="2847703" y="3074126"/>
                </a:cubicBezTo>
                <a:cubicBezTo>
                  <a:pt x="2876455" y="3083710"/>
                  <a:pt x="2905588" y="3092141"/>
                  <a:pt x="2934789" y="3100252"/>
                </a:cubicBezTo>
                <a:cubicBezTo>
                  <a:pt x="2957853" y="3106659"/>
                  <a:pt x="2981328" y="3111501"/>
                  <a:pt x="3004457" y="3117669"/>
                </a:cubicBezTo>
                <a:cubicBezTo>
                  <a:pt x="3064699" y="3133733"/>
                  <a:pt x="3071800" y="3138941"/>
                  <a:pt x="3135086" y="3152503"/>
                </a:cubicBezTo>
                <a:cubicBezTo>
                  <a:pt x="3152351" y="3156203"/>
                  <a:pt x="3169920" y="3158309"/>
                  <a:pt x="3187337" y="3161212"/>
                </a:cubicBezTo>
                <a:cubicBezTo>
                  <a:pt x="3257006" y="3158309"/>
                  <a:pt x="3327121" y="3160894"/>
                  <a:pt x="3396343" y="3152503"/>
                </a:cubicBezTo>
                <a:cubicBezTo>
                  <a:pt x="3423682" y="3149189"/>
                  <a:pt x="3448342" y="3134290"/>
                  <a:pt x="3474720" y="3126377"/>
                </a:cubicBezTo>
                <a:cubicBezTo>
                  <a:pt x="3506422" y="3116867"/>
                  <a:pt x="3539409" y="3111563"/>
                  <a:pt x="3570514" y="3100252"/>
                </a:cubicBezTo>
                <a:cubicBezTo>
                  <a:pt x="3720490" y="3045716"/>
                  <a:pt x="3738725" y="3039390"/>
                  <a:pt x="3849189" y="2969623"/>
                </a:cubicBezTo>
                <a:cubicBezTo>
                  <a:pt x="3875737" y="2952856"/>
                  <a:pt x="3903994" y="2938115"/>
                  <a:pt x="3927566" y="2917372"/>
                </a:cubicBezTo>
                <a:cubicBezTo>
                  <a:pt x="3976876" y="2873979"/>
                  <a:pt x="4030469" y="2832688"/>
                  <a:pt x="4066903" y="2778035"/>
                </a:cubicBezTo>
                <a:cubicBezTo>
                  <a:pt x="4084320" y="2751909"/>
                  <a:pt x="4101047" y="2725309"/>
                  <a:pt x="4119154" y="2699657"/>
                </a:cubicBezTo>
                <a:cubicBezTo>
                  <a:pt x="4135894" y="2675942"/>
                  <a:pt x="4154960" y="2653910"/>
                  <a:pt x="4171406" y="2629989"/>
                </a:cubicBezTo>
                <a:cubicBezTo>
                  <a:pt x="4186921" y="2607422"/>
                  <a:pt x="4199031" y="2582605"/>
                  <a:pt x="4214949" y="2560320"/>
                </a:cubicBezTo>
                <a:cubicBezTo>
                  <a:pt x="4249858" y="2511448"/>
                  <a:pt x="4305683" y="2460877"/>
                  <a:pt x="4345577" y="2420983"/>
                </a:cubicBezTo>
                <a:lnTo>
                  <a:pt x="4380412" y="2386149"/>
                </a:lnTo>
                <a:cubicBezTo>
                  <a:pt x="4407418" y="2359143"/>
                  <a:pt x="4418100" y="2345177"/>
                  <a:pt x="4450080" y="2325189"/>
                </a:cubicBezTo>
                <a:cubicBezTo>
                  <a:pt x="4490798" y="2299740"/>
                  <a:pt x="4476765" y="2313391"/>
                  <a:pt x="4519749" y="2299063"/>
                </a:cubicBezTo>
                <a:cubicBezTo>
                  <a:pt x="4608035" y="2269634"/>
                  <a:pt x="4515934" y="2292688"/>
                  <a:pt x="4615543" y="2264229"/>
                </a:cubicBezTo>
                <a:cubicBezTo>
                  <a:pt x="4655102" y="2252927"/>
                  <a:pt x="4734492" y="2235066"/>
                  <a:pt x="4772297" y="2229395"/>
                </a:cubicBezTo>
                <a:cubicBezTo>
                  <a:pt x="4801148" y="2225067"/>
                  <a:pt x="4830354" y="2223589"/>
                  <a:pt x="4859383" y="2220686"/>
                </a:cubicBezTo>
                <a:cubicBezTo>
                  <a:pt x="4960983" y="2226492"/>
                  <a:pt x="5063340" y="2224429"/>
                  <a:pt x="5164183" y="2238103"/>
                </a:cubicBezTo>
                <a:cubicBezTo>
                  <a:pt x="5361569" y="2264867"/>
                  <a:pt x="5389800" y="2311924"/>
                  <a:pt x="5582194" y="2360023"/>
                </a:cubicBezTo>
                <a:cubicBezTo>
                  <a:pt x="5617028" y="2368732"/>
                  <a:pt x="5651322" y="2379997"/>
                  <a:pt x="5686697" y="2386149"/>
                </a:cubicBezTo>
                <a:cubicBezTo>
                  <a:pt x="5718286" y="2391643"/>
                  <a:pt x="5750573" y="2391817"/>
                  <a:pt x="5782492" y="2394857"/>
                </a:cubicBezTo>
                <a:lnTo>
                  <a:pt x="5869577" y="2403566"/>
                </a:lnTo>
                <a:lnTo>
                  <a:pt x="6148252" y="2394857"/>
                </a:lnTo>
                <a:cubicBezTo>
                  <a:pt x="6202798" y="2387221"/>
                  <a:pt x="6252755" y="2360023"/>
                  <a:pt x="6305006" y="2342606"/>
                </a:cubicBezTo>
                <a:cubicBezTo>
                  <a:pt x="6396021" y="2312268"/>
                  <a:pt x="6377139" y="2320265"/>
                  <a:pt x="6470469" y="2281646"/>
                </a:cubicBezTo>
                <a:cubicBezTo>
                  <a:pt x="6617465" y="2220820"/>
                  <a:pt x="6666358" y="2206206"/>
                  <a:pt x="6801394" y="2116183"/>
                </a:cubicBezTo>
                <a:cubicBezTo>
                  <a:pt x="6888636" y="2058022"/>
                  <a:pt x="7005907" y="1983218"/>
                  <a:pt x="7088777" y="1915886"/>
                </a:cubicBezTo>
                <a:cubicBezTo>
                  <a:pt x="7289449" y="1752840"/>
                  <a:pt x="7156754" y="1847214"/>
                  <a:pt x="7306492" y="1759132"/>
                </a:cubicBezTo>
                <a:cubicBezTo>
                  <a:pt x="7330096" y="1745247"/>
                  <a:pt x="7351381" y="1727250"/>
                  <a:pt x="7376160" y="1715589"/>
                </a:cubicBezTo>
                <a:cubicBezTo>
                  <a:pt x="7398818" y="1704926"/>
                  <a:pt x="7521120" y="1669811"/>
                  <a:pt x="7541623" y="1663337"/>
                </a:cubicBezTo>
                <a:cubicBezTo>
                  <a:pt x="7607392" y="1642568"/>
                  <a:pt x="7701689" y="1608980"/>
                  <a:pt x="7759337" y="1584960"/>
                </a:cubicBezTo>
                <a:cubicBezTo>
                  <a:pt x="7783304" y="1574974"/>
                  <a:pt x="7805219" y="1560533"/>
                  <a:pt x="7829006" y="1550126"/>
                </a:cubicBezTo>
                <a:cubicBezTo>
                  <a:pt x="7851728" y="1540185"/>
                  <a:pt x="7875877" y="1533770"/>
                  <a:pt x="7898674" y="1524000"/>
                </a:cubicBezTo>
                <a:cubicBezTo>
                  <a:pt x="7945841" y="1503786"/>
                  <a:pt x="7958234" y="1486554"/>
                  <a:pt x="8011886" y="1480457"/>
                </a:cubicBezTo>
                <a:cubicBezTo>
                  <a:pt x="8118955" y="1468290"/>
                  <a:pt x="8334103" y="1454332"/>
                  <a:pt x="8334103" y="1454332"/>
                </a:cubicBezTo>
                <a:cubicBezTo>
                  <a:pt x="8505286" y="1385858"/>
                  <a:pt x="8333204" y="1459345"/>
                  <a:pt x="8543109" y="1349829"/>
                </a:cubicBezTo>
                <a:lnTo>
                  <a:pt x="8743406" y="1245326"/>
                </a:lnTo>
                <a:cubicBezTo>
                  <a:pt x="8895936" y="1163977"/>
                  <a:pt x="8719246" y="1255790"/>
                  <a:pt x="8856617" y="1175657"/>
                </a:cubicBezTo>
                <a:cubicBezTo>
                  <a:pt x="8873437" y="1165845"/>
                  <a:pt x="8891452" y="1158240"/>
                  <a:pt x="8908869" y="1149532"/>
                </a:cubicBezTo>
                <a:cubicBezTo>
                  <a:pt x="8984356" y="1074043"/>
                  <a:pt x="8897086" y="1156760"/>
                  <a:pt x="8995954" y="1079863"/>
                </a:cubicBezTo>
                <a:cubicBezTo>
                  <a:pt x="9005676" y="1072302"/>
                  <a:pt x="9012875" y="1061919"/>
                  <a:pt x="9022080" y="1053737"/>
                </a:cubicBezTo>
                <a:cubicBezTo>
                  <a:pt x="9039025" y="1038675"/>
                  <a:pt x="9056915" y="1024709"/>
                  <a:pt x="9074332" y="1010195"/>
                </a:cubicBezTo>
                <a:cubicBezTo>
                  <a:pt x="9153326" y="878535"/>
                  <a:pt x="9014578" y="1101808"/>
                  <a:pt x="9178834" y="888275"/>
                </a:cubicBezTo>
                <a:lnTo>
                  <a:pt x="9265920" y="775063"/>
                </a:lnTo>
                <a:cubicBezTo>
                  <a:pt x="9277331" y="760391"/>
                  <a:pt x="9293851" y="748778"/>
                  <a:pt x="9300754" y="731520"/>
                </a:cubicBezTo>
                <a:cubicBezTo>
                  <a:pt x="9306560" y="717006"/>
                  <a:pt x="9310580" y="701642"/>
                  <a:pt x="9318172" y="687977"/>
                </a:cubicBezTo>
                <a:cubicBezTo>
                  <a:pt x="9325221" y="675289"/>
                  <a:pt x="9336246" y="665219"/>
                  <a:pt x="9344297" y="653143"/>
                </a:cubicBezTo>
                <a:cubicBezTo>
                  <a:pt x="9353686" y="639059"/>
                  <a:pt x="9361452" y="623954"/>
                  <a:pt x="9370423" y="609600"/>
                </a:cubicBezTo>
                <a:cubicBezTo>
                  <a:pt x="9375970" y="600725"/>
                  <a:pt x="9383159" y="592836"/>
                  <a:pt x="9387840" y="583475"/>
                </a:cubicBezTo>
                <a:cubicBezTo>
                  <a:pt x="9394831" y="569493"/>
                  <a:pt x="9398266" y="553914"/>
                  <a:pt x="9405257" y="539932"/>
                </a:cubicBezTo>
                <a:cubicBezTo>
                  <a:pt x="9423929" y="502588"/>
                  <a:pt x="9421836" y="522349"/>
                  <a:pt x="9448800" y="487680"/>
                </a:cubicBezTo>
                <a:cubicBezTo>
                  <a:pt x="9521715" y="393932"/>
                  <a:pt x="9450446" y="468617"/>
                  <a:pt x="9509760" y="409303"/>
                </a:cubicBezTo>
                <a:cubicBezTo>
                  <a:pt x="9531650" y="343636"/>
                  <a:pt x="9499577" y="422031"/>
                  <a:pt x="9544594" y="365760"/>
                </a:cubicBezTo>
                <a:cubicBezTo>
                  <a:pt x="9550328" y="358592"/>
                  <a:pt x="9548580" y="347506"/>
                  <a:pt x="9553303" y="339635"/>
                </a:cubicBezTo>
                <a:cubicBezTo>
                  <a:pt x="9557527" y="332594"/>
                  <a:pt x="9565464" y="328525"/>
                  <a:pt x="9570720" y="322217"/>
                </a:cubicBezTo>
                <a:cubicBezTo>
                  <a:pt x="9580012" y="311067"/>
                  <a:pt x="9587400" y="298403"/>
                  <a:pt x="9596846" y="287383"/>
                </a:cubicBezTo>
                <a:cubicBezTo>
                  <a:pt x="9604861" y="278032"/>
                  <a:pt x="9614957" y="270608"/>
                  <a:pt x="9622972" y="261257"/>
                </a:cubicBezTo>
                <a:cubicBezTo>
                  <a:pt x="9632418" y="250237"/>
                  <a:pt x="9642048" y="239111"/>
                  <a:pt x="9649097" y="226423"/>
                </a:cubicBezTo>
                <a:cubicBezTo>
                  <a:pt x="9720086" y="98641"/>
                  <a:pt x="9624577" y="245781"/>
                  <a:pt x="9683932" y="156755"/>
                </a:cubicBezTo>
                <a:cubicBezTo>
                  <a:pt x="9689738" y="127726"/>
                  <a:pt x="9691988" y="97753"/>
                  <a:pt x="9701349" y="69669"/>
                </a:cubicBezTo>
                <a:cubicBezTo>
                  <a:pt x="9720602" y="11909"/>
                  <a:pt x="9718766" y="35776"/>
                  <a:pt x="9718766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80" name="Picture 8" descr="Fachada de edifício de supermercado do centro de comércio de ...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8" b="89979" l="9904" r="93610">
                        <a14:foregroundMark x1="81150" y1="57356" x2="86901" y2="62687"/>
                        <a14:foregroundMark x1="84026" y1="66311" x2="83546" y2="73987"/>
                        <a14:backgroundMark x1="19010" y1="29851" x2="81310" y2="37527"/>
                        <a14:backgroundMark x1="11022" y1="46695" x2="23003" y2="53092"/>
                        <a14:backgroundMark x1="86741" y1="75267" x2="84345" y2="77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320" y="1501093"/>
            <a:ext cx="3653111" cy="27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esenho loja amorosa | Vetor Premi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30" b="89936" l="9904" r="89936">
                        <a14:foregroundMark x1="36102" y1="42971" x2="47923" y2="43291"/>
                        <a14:foregroundMark x1="36262" y1="47764" x2="49201" y2="47764"/>
                        <a14:foregroundMark x1="33387" y1="41853" x2="33387" y2="47923"/>
                        <a14:foregroundMark x1="34026" y1="47284" x2="33067" y2="52875"/>
                        <a14:foregroundMark x1="56390" y1="43291" x2="65655" y2="43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048" y="2547166"/>
            <a:ext cx="2577828" cy="257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lagem Horizontal 11"/>
          <p:cNvSpPr/>
          <p:nvPr/>
        </p:nvSpPr>
        <p:spPr>
          <a:xfrm>
            <a:off x="2107475" y="1707533"/>
            <a:ext cx="2453642" cy="531745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 smtClean="0"/>
              <a:t>Comprar pessoalmente</a:t>
            </a:r>
          </a:p>
          <a:p>
            <a:pPr algn="ctr"/>
            <a:r>
              <a:rPr lang="pt-BR" sz="1500" dirty="0" smtClean="0"/>
              <a:t>(</a:t>
            </a:r>
            <a:r>
              <a:rPr lang="pt-BR" sz="1500" dirty="0" smtClean="0"/>
              <a:t>78</a:t>
            </a:r>
            <a:r>
              <a:rPr lang="pt-BR" sz="1500" dirty="0" smtClean="0"/>
              <a:t>%)</a:t>
            </a:r>
            <a:endParaRPr lang="pt-BR" sz="1500" dirty="0"/>
          </a:p>
        </p:txBody>
      </p:sp>
      <p:pic>
        <p:nvPicPr>
          <p:cNvPr id="3090" name="Picture 18" descr="Como fazer compras pela internet no exterior? - Compara Brasil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55" b="95157" l="2600" r="98000">
                        <a14:foregroundMark x1="21000" y1="10826" x2="25400" y2="11681"/>
                        <a14:foregroundMark x1="51800" y1="9117" x2="56800" y2="12251"/>
                        <a14:foregroundMark x1="36600" y1="39316" x2="63000" y2="72365"/>
                        <a14:foregroundMark x1="44400" y1="35897" x2="67800" y2="57835"/>
                        <a14:foregroundMark x1="25200" y1="39886" x2="39200" y2="70085"/>
                        <a14:foregroundMark x1="23000" y1="82621" x2="74000" y2="82051"/>
                        <a14:foregroundMark x1="48800" y1="86325" x2="49000" y2="93447"/>
                        <a14:foregroundMark x1="42200" y1="91453" x2="53400" y2="91453"/>
                        <a14:foregroundMark x1="42600" y1="94302" x2="54600" y2="93162"/>
                        <a14:foregroundMark x1="40600" y1="94017" x2="56200" y2="93447"/>
                        <a14:foregroundMark x1="24000" y1="9117" x2="21200" y2="12821"/>
                        <a14:foregroundMark x1="26200" y1="9687" x2="22800" y2="15954"/>
                        <a14:foregroundMark x1="50600" y1="9402" x2="56800" y2="13105"/>
                        <a14:foregroundMark x1="49400" y1="11966" x2="54000" y2="15385"/>
                        <a14:foregroundMark x1="54800" y1="8832" x2="58000" y2="12821"/>
                        <a14:foregroundMark x1="55400" y1="8262" x2="50400" y2="18519"/>
                        <a14:foregroundMark x1="53400" y1="6838" x2="50200" y2="13105"/>
                        <a14:foregroundMark x1="57400" y1="9972" x2="54200" y2="16239"/>
                        <a14:backgroundMark x1="42200" y1="97151" x2="55000" y2="97721"/>
                        <a14:backgroundMark x1="63000" y1="90598" x2="71600" y2="997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140" y="5325973"/>
            <a:ext cx="925937" cy="65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rma Livre 6"/>
          <p:cNvSpPr/>
          <p:nvPr/>
        </p:nvSpPr>
        <p:spPr>
          <a:xfrm>
            <a:off x="1907177" y="5886961"/>
            <a:ext cx="635726" cy="357085"/>
          </a:xfrm>
          <a:custGeom>
            <a:avLst/>
            <a:gdLst>
              <a:gd name="connsiteX0" fmla="*/ 0 w 635726"/>
              <a:gd name="connsiteY0" fmla="*/ 339668 h 357085"/>
              <a:gd name="connsiteX1" fmla="*/ 43543 w 635726"/>
              <a:gd name="connsiteY1" fmla="*/ 348376 h 357085"/>
              <a:gd name="connsiteX2" fmla="*/ 69669 w 635726"/>
              <a:gd name="connsiteY2" fmla="*/ 357085 h 357085"/>
              <a:gd name="connsiteX3" fmla="*/ 174172 w 635726"/>
              <a:gd name="connsiteY3" fmla="*/ 348376 h 357085"/>
              <a:gd name="connsiteX4" fmla="*/ 200297 w 635726"/>
              <a:gd name="connsiteY4" fmla="*/ 322250 h 357085"/>
              <a:gd name="connsiteX5" fmla="*/ 209006 w 635726"/>
              <a:gd name="connsiteY5" fmla="*/ 278708 h 357085"/>
              <a:gd name="connsiteX6" fmla="*/ 217714 w 635726"/>
              <a:gd name="connsiteY6" fmla="*/ 252582 h 357085"/>
              <a:gd name="connsiteX7" fmla="*/ 304800 w 635726"/>
              <a:gd name="connsiteY7" fmla="*/ 174205 h 357085"/>
              <a:gd name="connsiteX8" fmla="*/ 330926 w 635726"/>
              <a:gd name="connsiteY8" fmla="*/ 182913 h 357085"/>
              <a:gd name="connsiteX9" fmla="*/ 374469 w 635726"/>
              <a:gd name="connsiteY9" fmla="*/ 217748 h 357085"/>
              <a:gd name="connsiteX10" fmla="*/ 435429 w 635726"/>
              <a:gd name="connsiteY10" fmla="*/ 278708 h 357085"/>
              <a:gd name="connsiteX11" fmla="*/ 470263 w 635726"/>
              <a:gd name="connsiteY11" fmla="*/ 269999 h 357085"/>
              <a:gd name="connsiteX12" fmla="*/ 478972 w 635726"/>
              <a:gd name="connsiteY12" fmla="*/ 243873 h 357085"/>
              <a:gd name="connsiteX13" fmla="*/ 539932 w 635726"/>
              <a:gd name="connsiteY13" fmla="*/ 174205 h 357085"/>
              <a:gd name="connsiteX14" fmla="*/ 635726 w 635726"/>
              <a:gd name="connsiteY14" fmla="*/ 165496 h 357085"/>
              <a:gd name="connsiteX15" fmla="*/ 627017 w 635726"/>
              <a:gd name="connsiteY15" fmla="*/ 104536 h 357085"/>
              <a:gd name="connsiteX16" fmla="*/ 600892 w 635726"/>
              <a:gd name="connsiteY16" fmla="*/ 87119 h 357085"/>
              <a:gd name="connsiteX17" fmla="*/ 566057 w 635726"/>
              <a:gd name="connsiteY17" fmla="*/ 43576 h 357085"/>
              <a:gd name="connsiteX18" fmla="*/ 583474 w 635726"/>
              <a:gd name="connsiteY18" fmla="*/ 33 h 35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5726" h="357085">
                <a:moveTo>
                  <a:pt x="0" y="339668"/>
                </a:moveTo>
                <a:cubicBezTo>
                  <a:pt x="14514" y="342571"/>
                  <a:pt x="29183" y="344786"/>
                  <a:pt x="43543" y="348376"/>
                </a:cubicBezTo>
                <a:cubicBezTo>
                  <a:pt x="52449" y="350602"/>
                  <a:pt x="60489" y="357085"/>
                  <a:pt x="69669" y="357085"/>
                </a:cubicBezTo>
                <a:cubicBezTo>
                  <a:pt x="104624" y="357085"/>
                  <a:pt x="139338" y="351279"/>
                  <a:pt x="174172" y="348376"/>
                </a:cubicBezTo>
                <a:cubicBezTo>
                  <a:pt x="182880" y="339667"/>
                  <a:pt x="194789" y="333265"/>
                  <a:pt x="200297" y="322250"/>
                </a:cubicBezTo>
                <a:cubicBezTo>
                  <a:pt x="206916" y="309011"/>
                  <a:pt x="205416" y="293068"/>
                  <a:pt x="209006" y="278708"/>
                </a:cubicBezTo>
                <a:cubicBezTo>
                  <a:pt x="211232" y="269802"/>
                  <a:pt x="214811" y="261291"/>
                  <a:pt x="217714" y="252582"/>
                </a:cubicBezTo>
                <a:cubicBezTo>
                  <a:pt x="228388" y="145851"/>
                  <a:pt x="198015" y="156408"/>
                  <a:pt x="304800" y="174205"/>
                </a:cubicBezTo>
                <a:cubicBezTo>
                  <a:pt x="313855" y="175714"/>
                  <a:pt x="322217" y="180010"/>
                  <a:pt x="330926" y="182913"/>
                </a:cubicBezTo>
                <a:cubicBezTo>
                  <a:pt x="348068" y="194341"/>
                  <a:pt x="362058" y="201200"/>
                  <a:pt x="374469" y="217748"/>
                </a:cubicBezTo>
                <a:cubicBezTo>
                  <a:pt x="421049" y="279855"/>
                  <a:pt x="386527" y="262407"/>
                  <a:pt x="435429" y="278708"/>
                </a:cubicBezTo>
                <a:cubicBezTo>
                  <a:pt x="447040" y="275805"/>
                  <a:pt x="460917" y="277476"/>
                  <a:pt x="470263" y="269999"/>
                </a:cubicBezTo>
                <a:cubicBezTo>
                  <a:pt x="477431" y="264264"/>
                  <a:pt x="474867" y="252084"/>
                  <a:pt x="478972" y="243873"/>
                </a:cubicBezTo>
                <a:cubicBezTo>
                  <a:pt x="487862" y="226094"/>
                  <a:pt x="528042" y="175286"/>
                  <a:pt x="539932" y="174205"/>
                </a:cubicBezTo>
                <a:lnTo>
                  <a:pt x="635726" y="165496"/>
                </a:lnTo>
                <a:cubicBezTo>
                  <a:pt x="632823" y="145176"/>
                  <a:pt x="635353" y="123293"/>
                  <a:pt x="627017" y="104536"/>
                </a:cubicBezTo>
                <a:cubicBezTo>
                  <a:pt x="622766" y="94972"/>
                  <a:pt x="609065" y="93657"/>
                  <a:pt x="600892" y="87119"/>
                </a:cubicBezTo>
                <a:cubicBezTo>
                  <a:pt x="583162" y="72935"/>
                  <a:pt x="578992" y="62978"/>
                  <a:pt x="566057" y="43576"/>
                </a:cubicBezTo>
                <a:cubicBezTo>
                  <a:pt x="575335" y="-2813"/>
                  <a:pt x="559964" y="33"/>
                  <a:pt x="583474" y="3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olagem Horizontal 17"/>
          <p:cNvSpPr/>
          <p:nvPr/>
        </p:nvSpPr>
        <p:spPr>
          <a:xfrm>
            <a:off x="3122750" y="5444236"/>
            <a:ext cx="1945639" cy="531745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/>
              <a:t>Compra pela internet </a:t>
            </a:r>
            <a:r>
              <a:rPr lang="pt-BR" sz="1500" dirty="0" smtClean="0"/>
              <a:t>(9%)</a:t>
            </a:r>
            <a:endParaRPr lang="pt-BR" sz="1500" dirty="0"/>
          </a:p>
        </p:txBody>
      </p:sp>
      <p:pic>
        <p:nvPicPr>
          <p:cNvPr id="20" name="Picture 4" descr="Coração Vermelho Grande 3d Rendem Front View Ilustração Stock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3125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906" y="2339024"/>
            <a:ext cx="647166" cy="64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oração Vermelho Grande 3d Rendem Front View Ilustração Stock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3125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7384" y="6173809"/>
            <a:ext cx="647166" cy="64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oração Vermelho Grande 3d Rendem Front View Ilustração Stock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3125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293" y="5957187"/>
            <a:ext cx="647166" cy="64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oração Vermelho Grande 3d Rendem Front View Ilustração Stock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3125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073" y="4519595"/>
            <a:ext cx="647166" cy="64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oração Vermelho Grande 3d Rendem Front View Ilustração Stock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3125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856" y="1786334"/>
            <a:ext cx="647166" cy="64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oração Vermelho Grande 3d Rendem Front View Ilustração Stock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3125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92" y="1924313"/>
            <a:ext cx="647166" cy="64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olagem Horizontal 5">
            <a:extLst>
              <a:ext uri="{FF2B5EF4-FFF2-40B4-BE49-F238E27FC236}">
                <a16:creationId xmlns:a16="http://schemas.microsoft.com/office/drawing/2014/main" id="{E3A17F84-523E-40AD-A16A-A5897DEF68AB}"/>
              </a:ext>
            </a:extLst>
          </p:cNvPr>
          <p:cNvSpPr/>
          <p:nvPr/>
        </p:nvSpPr>
        <p:spPr>
          <a:xfrm>
            <a:off x="7670307" y="1595207"/>
            <a:ext cx="2312583" cy="647166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/>
              <a:t>Mandar entregar na casa do namorado (a) – </a:t>
            </a:r>
            <a:r>
              <a:rPr lang="pt-BR" sz="1500" dirty="0" smtClean="0"/>
              <a:t>7%</a:t>
            </a:r>
            <a:endParaRPr lang="pt-BR" sz="1500" dirty="0"/>
          </a:p>
        </p:txBody>
      </p:sp>
      <p:sp>
        <p:nvSpPr>
          <p:cNvPr id="27" name="Rolagem Horizontal 17">
            <a:extLst>
              <a:ext uri="{FF2B5EF4-FFF2-40B4-BE49-F238E27FC236}">
                <a16:creationId xmlns:a16="http://schemas.microsoft.com/office/drawing/2014/main" id="{295AE963-E998-472E-AD25-F3D995A2413C}"/>
              </a:ext>
            </a:extLst>
          </p:cNvPr>
          <p:cNvSpPr/>
          <p:nvPr/>
        </p:nvSpPr>
        <p:spPr>
          <a:xfrm>
            <a:off x="4190337" y="2571480"/>
            <a:ext cx="2051437" cy="1003934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 smtClean="0"/>
              <a:t>Fazer presente(4%)</a:t>
            </a:r>
            <a:endParaRPr lang="pt-BR" sz="1500" dirty="0"/>
          </a:p>
        </p:txBody>
      </p:sp>
      <p:sp>
        <p:nvSpPr>
          <p:cNvPr id="28" name="Rolagem Horizontal 17">
            <a:extLst>
              <a:ext uri="{FF2B5EF4-FFF2-40B4-BE49-F238E27FC236}">
                <a16:creationId xmlns:a16="http://schemas.microsoft.com/office/drawing/2014/main" id="{77AD4CA1-FBD9-4D31-A79A-311578447F63}"/>
              </a:ext>
            </a:extLst>
          </p:cNvPr>
          <p:cNvSpPr/>
          <p:nvPr/>
        </p:nvSpPr>
        <p:spPr>
          <a:xfrm>
            <a:off x="3124072" y="4611591"/>
            <a:ext cx="1945639" cy="531745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 smtClean="0"/>
              <a:t>Comprar sem sair de casa </a:t>
            </a:r>
            <a:r>
              <a:rPr lang="pt-BR" sz="1500" dirty="0" smtClean="0"/>
              <a:t>(9%)</a:t>
            </a:r>
            <a:endParaRPr lang="pt-BR" sz="1500" dirty="0"/>
          </a:p>
        </p:txBody>
      </p:sp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743C3696-AABF-4655-8759-9AD13AE5F8A3}"/>
              </a:ext>
            </a:extLst>
          </p:cNvPr>
          <p:cNvSpPr/>
          <p:nvPr/>
        </p:nvSpPr>
        <p:spPr>
          <a:xfrm>
            <a:off x="1864312" y="4811697"/>
            <a:ext cx="733264" cy="648070"/>
          </a:xfrm>
          <a:custGeom>
            <a:avLst/>
            <a:gdLst>
              <a:gd name="connsiteX0" fmla="*/ 0 w 1269985"/>
              <a:gd name="connsiteY0" fmla="*/ 648070 h 648070"/>
              <a:gd name="connsiteX1" fmla="*/ 8877 w 1269985"/>
              <a:gd name="connsiteY1" fmla="*/ 523783 h 648070"/>
              <a:gd name="connsiteX2" fmla="*/ 26633 w 1269985"/>
              <a:gd name="connsiteY2" fmla="*/ 479394 h 648070"/>
              <a:gd name="connsiteX3" fmla="*/ 44388 w 1269985"/>
              <a:gd name="connsiteY3" fmla="*/ 337352 h 648070"/>
              <a:gd name="connsiteX4" fmla="*/ 71021 w 1269985"/>
              <a:gd name="connsiteY4" fmla="*/ 221942 h 648070"/>
              <a:gd name="connsiteX5" fmla="*/ 88776 w 1269985"/>
              <a:gd name="connsiteY5" fmla="*/ 204186 h 648070"/>
              <a:gd name="connsiteX6" fmla="*/ 115409 w 1269985"/>
              <a:gd name="connsiteY6" fmla="*/ 195309 h 648070"/>
              <a:gd name="connsiteX7" fmla="*/ 275207 w 1269985"/>
              <a:gd name="connsiteY7" fmla="*/ 204186 h 648070"/>
              <a:gd name="connsiteX8" fmla="*/ 310718 w 1269985"/>
              <a:gd name="connsiteY8" fmla="*/ 221942 h 648070"/>
              <a:gd name="connsiteX9" fmla="*/ 355106 w 1269985"/>
              <a:gd name="connsiteY9" fmla="*/ 248575 h 648070"/>
              <a:gd name="connsiteX10" fmla="*/ 408372 w 1269985"/>
              <a:gd name="connsiteY10" fmla="*/ 284086 h 648070"/>
              <a:gd name="connsiteX11" fmla="*/ 435006 w 1269985"/>
              <a:gd name="connsiteY11" fmla="*/ 292963 h 648070"/>
              <a:gd name="connsiteX12" fmla="*/ 488272 w 1269985"/>
              <a:gd name="connsiteY12" fmla="*/ 337352 h 648070"/>
              <a:gd name="connsiteX13" fmla="*/ 568171 w 1269985"/>
              <a:gd name="connsiteY13" fmla="*/ 381740 h 648070"/>
              <a:gd name="connsiteX14" fmla="*/ 585926 w 1269985"/>
              <a:gd name="connsiteY14" fmla="*/ 408373 h 648070"/>
              <a:gd name="connsiteX15" fmla="*/ 692458 w 1269985"/>
              <a:gd name="connsiteY15" fmla="*/ 381740 h 648070"/>
              <a:gd name="connsiteX16" fmla="*/ 710213 w 1269985"/>
              <a:gd name="connsiteY16" fmla="*/ 346229 h 648070"/>
              <a:gd name="connsiteX17" fmla="*/ 736846 w 1269985"/>
              <a:gd name="connsiteY17" fmla="*/ 328474 h 648070"/>
              <a:gd name="connsiteX18" fmla="*/ 781235 w 1269985"/>
              <a:gd name="connsiteY18" fmla="*/ 284086 h 648070"/>
              <a:gd name="connsiteX19" fmla="*/ 798990 w 1269985"/>
              <a:gd name="connsiteY19" fmla="*/ 266330 h 648070"/>
              <a:gd name="connsiteX20" fmla="*/ 825623 w 1269985"/>
              <a:gd name="connsiteY20" fmla="*/ 248575 h 648070"/>
              <a:gd name="connsiteX21" fmla="*/ 870011 w 1269985"/>
              <a:gd name="connsiteY21" fmla="*/ 168676 h 648070"/>
              <a:gd name="connsiteX22" fmla="*/ 878889 w 1269985"/>
              <a:gd name="connsiteY22" fmla="*/ 133165 h 648070"/>
              <a:gd name="connsiteX23" fmla="*/ 887767 w 1269985"/>
              <a:gd name="connsiteY23" fmla="*/ 106532 h 648070"/>
              <a:gd name="connsiteX24" fmla="*/ 914400 w 1269985"/>
              <a:gd name="connsiteY24" fmla="*/ 0 h 648070"/>
              <a:gd name="connsiteX25" fmla="*/ 967666 w 1269985"/>
              <a:gd name="connsiteY25" fmla="*/ 26633 h 648070"/>
              <a:gd name="connsiteX26" fmla="*/ 1029809 w 1269985"/>
              <a:gd name="connsiteY26" fmla="*/ 88777 h 648070"/>
              <a:gd name="connsiteX27" fmla="*/ 1056442 w 1269985"/>
              <a:gd name="connsiteY27" fmla="*/ 106532 h 648070"/>
              <a:gd name="connsiteX28" fmla="*/ 1091953 w 1269985"/>
              <a:gd name="connsiteY28" fmla="*/ 133165 h 648070"/>
              <a:gd name="connsiteX29" fmla="*/ 1145219 w 1269985"/>
              <a:gd name="connsiteY29" fmla="*/ 150920 h 648070"/>
              <a:gd name="connsiteX30" fmla="*/ 1180730 w 1269985"/>
              <a:gd name="connsiteY30" fmla="*/ 133165 h 648070"/>
              <a:gd name="connsiteX31" fmla="*/ 1207363 w 1269985"/>
              <a:gd name="connsiteY31" fmla="*/ 115410 h 648070"/>
              <a:gd name="connsiteX32" fmla="*/ 1233996 w 1269985"/>
              <a:gd name="connsiteY32" fmla="*/ 106532 h 648070"/>
              <a:gd name="connsiteX33" fmla="*/ 1269506 w 1269985"/>
              <a:gd name="connsiteY33" fmla="*/ 88777 h 648070"/>
              <a:gd name="connsiteX34" fmla="*/ 1242873 w 1269985"/>
              <a:gd name="connsiteY34" fmla="*/ 88777 h 64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269985" h="648070">
                <a:moveTo>
                  <a:pt x="0" y="648070"/>
                </a:moveTo>
                <a:cubicBezTo>
                  <a:pt x="2959" y="606641"/>
                  <a:pt x="2399" y="564809"/>
                  <a:pt x="8877" y="523783"/>
                </a:cubicBezTo>
                <a:cubicBezTo>
                  <a:pt x="11362" y="508042"/>
                  <a:pt x="22440" y="494769"/>
                  <a:pt x="26633" y="479394"/>
                </a:cubicBezTo>
                <a:cubicBezTo>
                  <a:pt x="35586" y="446568"/>
                  <a:pt x="41671" y="361802"/>
                  <a:pt x="44388" y="337352"/>
                </a:cubicBezTo>
                <a:cubicBezTo>
                  <a:pt x="49623" y="290237"/>
                  <a:pt x="48159" y="261952"/>
                  <a:pt x="71021" y="221942"/>
                </a:cubicBezTo>
                <a:cubicBezTo>
                  <a:pt x="75174" y="214675"/>
                  <a:pt x="81599" y="208492"/>
                  <a:pt x="88776" y="204186"/>
                </a:cubicBezTo>
                <a:cubicBezTo>
                  <a:pt x="96800" y="199371"/>
                  <a:pt x="106531" y="198268"/>
                  <a:pt x="115409" y="195309"/>
                </a:cubicBezTo>
                <a:cubicBezTo>
                  <a:pt x="168675" y="198268"/>
                  <a:pt x="222348" y="196978"/>
                  <a:pt x="275207" y="204186"/>
                </a:cubicBezTo>
                <a:cubicBezTo>
                  <a:pt x="288320" y="205974"/>
                  <a:pt x="299149" y="215515"/>
                  <a:pt x="310718" y="221942"/>
                </a:cubicBezTo>
                <a:cubicBezTo>
                  <a:pt x="325802" y="230322"/>
                  <a:pt x="340549" y="239311"/>
                  <a:pt x="355106" y="248575"/>
                </a:cubicBezTo>
                <a:cubicBezTo>
                  <a:pt x="373109" y="260032"/>
                  <a:pt x="389718" y="273723"/>
                  <a:pt x="408372" y="284086"/>
                </a:cubicBezTo>
                <a:cubicBezTo>
                  <a:pt x="416553" y="288631"/>
                  <a:pt x="426128" y="290004"/>
                  <a:pt x="435006" y="292963"/>
                </a:cubicBezTo>
                <a:cubicBezTo>
                  <a:pt x="464137" y="336660"/>
                  <a:pt x="438213" y="307317"/>
                  <a:pt x="488272" y="337352"/>
                </a:cubicBezTo>
                <a:cubicBezTo>
                  <a:pt x="564586" y="383140"/>
                  <a:pt x="514601" y="363883"/>
                  <a:pt x="568171" y="381740"/>
                </a:cubicBezTo>
                <a:cubicBezTo>
                  <a:pt x="574089" y="390618"/>
                  <a:pt x="575429" y="406464"/>
                  <a:pt x="585926" y="408373"/>
                </a:cubicBezTo>
                <a:cubicBezTo>
                  <a:pt x="645183" y="419147"/>
                  <a:pt x="655969" y="406065"/>
                  <a:pt x="692458" y="381740"/>
                </a:cubicBezTo>
                <a:cubicBezTo>
                  <a:pt x="698376" y="369903"/>
                  <a:pt x="701741" y="356396"/>
                  <a:pt x="710213" y="346229"/>
                </a:cubicBezTo>
                <a:cubicBezTo>
                  <a:pt x="717043" y="338032"/>
                  <a:pt x="730181" y="336805"/>
                  <a:pt x="736846" y="328474"/>
                </a:cubicBezTo>
                <a:cubicBezTo>
                  <a:pt x="780388" y="274047"/>
                  <a:pt x="694250" y="327577"/>
                  <a:pt x="781235" y="284086"/>
                </a:cubicBezTo>
                <a:cubicBezTo>
                  <a:pt x="787153" y="278167"/>
                  <a:pt x="792454" y="271559"/>
                  <a:pt x="798990" y="266330"/>
                </a:cubicBezTo>
                <a:cubicBezTo>
                  <a:pt x="807321" y="259665"/>
                  <a:pt x="819968" y="257623"/>
                  <a:pt x="825623" y="248575"/>
                </a:cubicBezTo>
                <a:cubicBezTo>
                  <a:pt x="898042" y="132705"/>
                  <a:pt x="796138" y="242549"/>
                  <a:pt x="870011" y="168676"/>
                </a:cubicBezTo>
                <a:cubicBezTo>
                  <a:pt x="872970" y="156839"/>
                  <a:pt x="875537" y="144897"/>
                  <a:pt x="878889" y="133165"/>
                </a:cubicBezTo>
                <a:cubicBezTo>
                  <a:pt x="881460" y="124167"/>
                  <a:pt x="885356" y="115574"/>
                  <a:pt x="887767" y="106532"/>
                </a:cubicBezTo>
                <a:cubicBezTo>
                  <a:pt x="897198" y="71164"/>
                  <a:pt x="914400" y="0"/>
                  <a:pt x="914400" y="0"/>
                </a:cubicBezTo>
                <a:cubicBezTo>
                  <a:pt x="938723" y="8108"/>
                  <a:pt x="947421" y="8412"/>
                  <a:pt x="967666" y="26633"/>
                </a:cubicBezTo>
                <a:cubicBezTo>
                  <a:pt x="989441" y="46230"/>
                  <a:pt x="1005434" y="72527"/>
                  <a:pt x="1029809" y="88777"/>
                </a:cubicBezTo>
                <a:cubicBezTo>
                  <a:pt x="1038687" y="94695"/>
                  <a:pt x="1047760" y="100330"/>
                  <a:pt x="1056442" y="106532"/>
                </a:cubicBezTo>
                <a:cubicBezTo>
                  <a:pt x="1068482" y="115132"/>
                  <a:pt x="1078719" y="126548"/>
                  <a:pt x="1091953" y="133165"/>
                </a:cubicBezTo>
                <a:cubicBezTo>
                  <a:pt x="1108693" y="141535"/>
                  <a:pt x="1145219" y="150920"/>
                  <a:pt x="1145219" y="150920"/>
                </a:cubicBezTo>
                <a:cubicBezTo>
                  <a:pt x="1157056" y="145002"/>
                  <a:pt x="1169240" y="139731"/>
                  <a:pt x="1180730" y="133165"/>
                </a:cubicBezTo>
                <a:cubicBezTo>
                  <a:pt x="1189994" y="127872"/>
                  <a:pt x="1197820" y="120182"/>
                  <a:pt x="1207363" y="115410"/>
                </a:cubicBezTo>
                <a:cubicBezTo>
                  <a:pt x="1215733" y="111225"/>
                  <a:pt x="1225395" y="110218"/>
                  <a:pt x="1233996" y="106532"/>
                </a:cubicBezTo>
                <a:cubicBezTo>
                  <a:pt x="1246160" y="101319"/>
                  <a:pt x="1263588" y="100614"/>
                  <a:pt x="1269506" y="88777"/>
                </a:cubicBezTo>
                <a:cubicBezTo>
                  <a:pt x="1273476" y="80836"/>
                  <a:pt x="1251751" y="88777"/>
                  <a:pt x="1242873" y="887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6" name="Picture 2" descr="Idéia Lâmpada livre de direitos Vetores Clip Art ilustração ...">
            <a:extLst>
              <a:ext uri="{FF2B5EF4-FFF2-40B4-BE49-F238E27FC236}">
                <a16:creationId xmlns:a16="http://schemas.microsoft.com/office/drawing/2014/main" id="{69B48CAD-DE76-4343-98C3-21A60367F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1" y="4608182"/>
            <a:ext cx="599388" cy="64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oração Vermelho Grande 3d Rendem Front View Ilustração Stock ...">
            <a:extLst>
              <a:ext uri="{FF2B5EF4-FFF2-40B4-BE49-F238E27FC236}">
                <a16:creationId xmlns:a16="http://schemas.microsoft.com/office/drawing/2014/main" id="{6258DF41-5923-47B8-81C1-32F55D65A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3125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586" y="3748160"/>
            <a:ext cx="647166" cy="64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oração Vermelho Grande 3d Rendem Front View Ilustração Stock ...">
            <a:extLst>
              <a:ext uri="{FF2B5EF4-FFF2-40B4-BE49-F238E27FC236}">
                <a16:creationId xmlns:a16="http://schemas.microsoft.com/office/drawing/2014/main" id="{C6E52229-088E-4C26-98BF-3A84D8395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3125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35" y="3832421"/>
            <a:ext cx="647166" cy="64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829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30628" y="86043"/>
            <a:ext cx="12061371" cy="10191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000" dirty="0" smtClean="0">
                <a:latin typeface="Century Schoolbook" panose="02040604050505020304" pitchFamily="18" charset="0"/>
              </a:rPr>
              <a:t>Os laços afetivos durante as comemorações deverão ser intensificados...a culinária criativa dos casais poderá prevalecer.</a:t>
            </a:r>
            <a:endParaRPr lang="pt-BR" sz="3000" dirty="0">
              <a:latin typeface="Century Schoolbook" panose="02040604050505020304" pitchFamily="18" charset="0"/>
            </a:endParaRPr>
          </a:p>
        </p:txBody>
      </p:sp>
      <p:pic>
        <p:nvPicPr>
          <p:cNvPr id="1026" name="Picture 2" descr="image.freepik.com/vetores-gratis/casal-de-amant..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" b="98600" l="9744" r="89776">
                        <a14:foregroundMark x1="36422" y1="63600" x2="54952" y2="92200"/>
                        <a14:foregroundMark x1="34026" y1="94800" x2="68690" y2="94400"/>
                        <a14:foregroundMark x1="53674" y1="49400" x2="58786" y2="52400"/>
                        <a14:foregroundMark x1="63738" y1="30600" x2="65655" y2="29800"/>
                        <a14:foregroundMark x1="33387" y1="38400" x2="72204" y2="38800"/>
                        <a14:foregroundMark x1="64537" y1="23000" x2="65815" y2="24000"/>
                        <a14:foregroundMark x1="57827" y1="65200" x2="58307" y2="65200"/>
                        <a14:foregroundMark x1="60224" y1="72600" x2="61022" y2="72600"/>
                        <a14:foregroundMark x1="62939" y1="92600" x2="64377" y2="91400"/>
                        <a14:foregroundMark x1="65335" y1="81000" x2="65335" y2="84400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6774" y="2900218"/>
            <a:ext cx="4955143" cy="395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pel, Prendedor De Roupa, Linha De Roupas png transparente gráti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778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071" y="1789688"/>
            <a:ext cx="9515928" cy="182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4464916" y="3522855"/>
            <a:ext cx="1843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 smtClean="0"/>
              <a:t>Passar o dia com o namorado (a) e comprar os ingredientes para preparar uma refeição (55%)</a:t>
            </a:r>
            <a:endParaRPr lang="pt-BR" sz="1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593898" y="3611417"/>
            <a:ext cx="1843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 smtClean="0"/>
              <a:t>Passar o dia com o namorado (a) e pedir refeições por delivery (23%)</a:t>
            </a:r>
            <a:endParaRPr lang="pt-BR" sz="12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8722880" y="3592820"/>
            <a:ext cx="1843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 smtClean="0"/>
              <a:t>Levar o namoro (a) para um passeio (18%)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494151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0"/>
            <a:ext cx="11974285" cy="544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500" b="1" dirty="0">
                <a:latin typeface="Century Schoolbook" panose="02040604050505020304" pitchFamily="18" charset="0"/>
              </a:rPr>
              <a:t>Resumo: Cenário 1</a:t>
            </a:r>
          </a:p>
          <a:p>
            <a:pPr algn="ctr"/>
            <a:endParaRPr lang="pt-BR" sz="2500" dirty="0">
              <a:latin typeface="Century Schoolbook" panose="02040604050505020304" pitchFamily="18" charset="0"/>
            </a:endParaRP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809639"/>
              </p:ext>
            </p:extLst>
          </p:nvPr>
        </p:nvGraphicFramePr>
        <p:xfrm>
          <a:off x="1" y="850791"/>
          <a:ext cx="12101886" cy="2902227"/>
        </p:xfrm>
        <a:graphic>
          <a:graphicData uri="http://schemas.openxmlformats.org/drawingml/2006/table">
            <a:tbl>
              <a:tblPr/>
              <a:tblGrid>
                <a:gridCol w="3261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9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27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38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82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Itens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3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de pessoas que presentearão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Gasto médio R$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Movimentação total R$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de pessoas que presentearão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Gasto médio R$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Movimentação total R$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12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Bonito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R$ 136,00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R$ 779.397,66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144,15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477.310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12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Campo Grande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R$ 141,15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R$ 26.778.069,24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17.677.445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12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Corumbá/Ladário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R$ 144,66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R$ 4.016.240,78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121,70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3.054.847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12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Coxim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R$ 135,06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R$ 650.834,33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161,79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1.147.765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12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Dourados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R$ 135,97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R$ 5.946.549,24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167,86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7.780.922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12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Ponta Porã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R$ 128,90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R$ 2.178.080,10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121,85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1.661.869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12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Três Lagoas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R$ 151,08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R$ 5.451.873,05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151,58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3.244.360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12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Total dos Municípios pesquisados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R$ 140,18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R$ 45.801.044,40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35.044.518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6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MS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R$ 140,18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R$ 85.630.290,69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72.617.723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89136"/>
              </p:ext>
            </p:extLst>
          </p:nvPr>
        </p:nvGraphicFramePr>
        <p:xfrm>
          <a:off x="-1" y="3959752"/>
          <a:ext cx="12117788" cy="2790909"/>
        </p:xfrm>
        <a:graphic>
          <a:graphicData uri="http://schemas.openxmlformats.org/drawingml/2006/table">
            <a:tbl>
              <a:tblPr/>
              <a:tblGrid>
                <a:gridCol w="3266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7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2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4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7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4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55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70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Itens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de pessoas que comemorarão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Gasto médio R$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Movimentação total R$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de pessoas que comemorarão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Gasto médio R$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Movimentação total R$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8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Bonito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R$ 655.098,63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63,66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210.792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8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Campo Grande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R$ 19.818.001,96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13.807.733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8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Corumbá/Ladário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162,29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R$ 3.794.445,99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108,29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1.946.253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8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Coxim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110,85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R$ 457.856,94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628.774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8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Dourados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152,60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R$ 5.624.913,69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128,97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3.018.418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8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Ponta Porã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151,54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R$ 1.833.265,59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648.754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8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Três Lagoas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120,56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R$ 3.640.119,85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142,00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1.659.065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8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Total dos Municípios pesquisados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130,70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R$ 33.515.584,33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21.919.790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793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MS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130,70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66.275.551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27.989.812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927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Placa De Madeira | Baixe Vetores, Fotos e arquivos PSD Grá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5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115888"/>
            <a:ext cx="12192000" cy="504825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/>
              <a:t>OBJETIVO DA PESQUISA</a:t>
            </a:r>
          </a:p>
        </p:txBody>
      </p:sp>
      <p:sp>
        <p:nvSpPr>
          <p:cNvPr id="15363" name="Retângulo 2"/>
          <p:cNvSpPr>
            <a:spLocks noChangeArrowheads="1"/>
          </p:cNvSpPr>
          <p:nvPr/>
        </p:nvSpPr>
        <p:spPr bwMode="auto">
          <a:xfrm>
            <a:off x="0" y="692150"/>
            <a:ext cx="1219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dirty="0"/>
              <a:t> Avaliar as intenções de consumo e de comemoração dos residentes de Mato Grosso do Sul para o dia dos namorados (</a:t>
            </a:r>
            <a:r>
              <a:rPr lang="pt-BR" altLang="pt-BR" sz="2000" dirty="0" smtClean="0"/>
              <a:t>2021)</a:t>
            </a:r>
            <a:endParaRPr lang="pt-BR" alt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0" y="1484313"/>
            <a:ext cx="12192000" cy="504825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/>
              <a:t>MÉTODO</a:t>
            </a:r>
          </a:p>
        </p:txBody>
      </p:sp>
      <p:sp>
        <p:nvSpPr>
          <p:cNvPr id="15365" name="Retângulo 5"/>
          <p:cNvSpPr>
            <a:spLocks noChangeArrowheads="1"/>
          </p:cNvSpPr>
          <p:nvPr/>
        </p:nvSpPr>
        <p:spPr bwMode="auto">
          <a:xfrm>
            <a:off x="217488" y="2435225"/>
            <a:ext cx="1182687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/>
              <a:t>*Quantitativo;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 dirty="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/>
              <a:t>*Aplicação de </a:t>
            </a:r>
            <a:r>
              <a:rPr lang="pt-BR" altLang="pt-BR" sz="1800" dirty="0" smtClean="0"/>
              <a:t>1.691 </a:t>
            </a:r>
            <a:r>
              <a:rPr lang="pt-BR" altLang="pt-BR" sz="1800" dirty="0"/>
              <a:t>questionários semiestruturados (com perguntas abertas e fechadas) – perfil, comportamento e gastos – de </a:t>
            </a:r>
            <a:r>
              <a:rPr lang="pt-BR" altLang="pt-BR" sz="1800" dirty="0" smtClean="0"/>
              <a:t>03</a:t>
            </a:r>
            <a:r>
              <a:rPr lang="pt-BR" altLang="pt-BR" sz="1800" dirty="0" smtClean="0"/>
              <a:t> </a:t>
            </a:r>
            <a:r>
              <a:rPr lang="pt-BR" altLang="pt-BR" sz="1800" dirty="0"/>
              <a:t>a</a:t>
            </a:r>
            <a:r>
              <a:rPr lang="pt-BR" altLang="pt-BR" sz="1800" dirty="0" smtClean="0"/>
              <a:t> 17 </a:t>
            </a:r>
            <a:r>
              <a:rPr lang="pt-BR" altLang="pt-BR" sz="1800" dirty="0"/>
              <a:t>de maio, por telefone;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 dirty="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/>
              <a:t>*95% de confiança;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 dirty="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/>
              <a:t>*A depender do municípios, as margens de erro variaram entre 5% e 6%, para viabilizar a pesquisa;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 dirty="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/>
              <a:t>*Campo Grande, Dourados, Corumbá/Ladário/Bonito, Coxim, Três Lagoas e Ponta Porã;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 dirty="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/>
              <a:t>*O cálculo amostral levou em consideração a população de Mato Grosso do Sul e dos municípios investigados, segundo dados do IBGE (estimativa para 2018/2019).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 dirty="0"/>
          </a:p>
        </p:txBody>
      </p:sp>
    </p:spTree>
    <p:extLst>
      <p:ext uri="{BB962C8B-B14F-4D97-AF65-F5344CB8AC3E}">
        <p14:creationId xmlns:p14="http://schemas.microsoft.com/office/powerpoint/2010/main" val="2526578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5 dicas infalíveis para conquistar consumidores no Dia dos Namora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Resultado de imagem para fecomercio ms">
            <a:extLst>
              <a:ext uri="{FF2B5EF4-FFF2-40B4-BE49-F238E27FC236}">
                <a16:creationId xmlns:a16="http://schemas.microsoft.com/office/drawing/2014/main" id="{C0881DEF-05C1-4D11-9263-258EB3079AC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509" y="6226629"/>
            <a:ext cx="1164439" cy="508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4" descr="Resultado de imagem para logo sebrae fundo transparente">
            <a:extLst>
              <a:ext uri="{FF2B5EF4-FFF2-40B4-BE49-F238E27FC236}">
                <a16:creationId xmlns:a16="http://schemas.microsoft.com/office/drawing/2014/main" id="{A94C3116-D428-46DA-91AB-82F637971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934" y="6346581"/>
            <a:ext cx="949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D5CA96F-7260-4A0C-95C4-E4856AF495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7126"/>
            <a:ext cx="1190523" cy="560874"/>
          </a:xfrm>
          <a:prstGeom prst="rect">
            <a:avLst/>
          </a:prstGeom>
        </p:spPr>
      </p:pic>
      <p:pic>
        <p:nvPicPr>
          <p:cNvPr id="3080" name="Picture 8" descr="Placa de direção, posição ou indicação de prancha de roupas ...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44" b="90000" l="10000" r="90000">
                        <a14:backgroundMark x1="13333" y1="41944" x2="80833" y2="75278"/>
                        <a14:backgroundMark x1="82500" y1="40000" x2="14444" y2="35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220" y="-226898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Quadro Indicador, Placa, Pranchas E Obscuridade De Madeira De ...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23" b="97529" l="3375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98" y="459991"/>
            <a:ext cx="10164082" cy="222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648429" y="642977"/>
            <a:ext cx="8734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latin typeface="Britannic Bold" panose="020B0903060703020204" pitchFamily="34" charset="0"/>
              </a:rPr>
              <a:t>Feliz dia dos namorados! </a:t>
            </a:r>
          </a:p>
          <a:p>
            <a:pPr algn="ctr"/>
            <a:r>
              <a:rPr lang="pt-BR" sz="3000" dirty="0">
                <a:latin typeface="Britannic Bold" panose="020B0903060703020204" pitchFamily="34" charset="0"/>
              </a:rPr>
              <a:t>“Nada será como era antes da pandemia do Covid-19, mas podemos trabalhar conjuntamente para que seja melhor no </a:t>
            </a:r>
            <a:r>
              <a:rPr lang="pt-BR" sz="3000">
                <a:latin typeface="Britannic Bold" panose="020B0903060703020204" pitchFamily="34" charset="0"/>
              </a:rPr>
              <a:t>pós pandemia”</a:t>
            </a:r>
            <a:endParaRPr lang="pt-BR" sz="30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6054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1281</TotalTime>
  <Words>907</Words>
  <Application>Microsoft Office PowerPoint</Application>
  <PresentationFormat>Widescreen</PresentationFormat>
  <Paragraphs>228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Britannic Bold</vt:lpstr>
      <vt:lpstr>Calibri</vt:lpstr>
      <vt:lpstr>Calibri Light</vt:lpstr>
      <vt:lpstr>Century Schoolbook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 Dias</dc:creator>
  <cp:lastModifiedBy>Daniela Dias</cp:lastModifiedBy>
  <cp:revision>146</cp:revision>
  <dcterms:created xsi:type="dcterms:W3CDTF">2020-05-19T17:46:03Z</dcterms:created>
  <dcterms:modified xsi:type="dcterms:W3CDTF">2021-05-20T14:54:57Z</dcterms:modified>
</cp:coreProperties>
</file>