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74" r:id="rId3"/>
    <p:sldId id="261" r:id="rId4"/>
    <p:sldId id="262" r:id="rId5"/>
    <p:sldId id="265" r:id="rId6"/>
    <p:sldId id="266" r:id="rId7"/>
    <p:sldId id="267" r:id="rId8"/>
    <p:sldId id="273" r:id="rId9"/>
    <p:sldId id="268" r:id="rId10"/>
    <p:sldId id="269" r:id="rId11"/>
    <p:sldId id="271" r:id="rId12"/>
    <p:sldId id="272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722745"/>
    <a:srgbClr val="E6E6E6"/>
    <a:srgbClr val="FAE6F9"/>
    <a:srgbClr val="F2A8A6"/>
    <a:srgbClr val="DD8287"/>
    <a:srgbClr val="F7DC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42" d="100"/>
          <a:sy n="42" d="100"/>
        </p:scale>
        <p:origin x="660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A866C-F8F0-4C62-9E49-3D95F2C9CF2D}" type="datetimeFigureOut">
              <a:rPr lang="pt-BR" smtClean="0"/>
              <a:t>23/04/2021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B2C02-A37D-4544-A5C1-8A71DE9A24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7636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A866C-F8F0-4C62-9E49-3D95F2C9CF2D}" type="datetimeFigureOut">
              <a:rPr lang="pt-BR" smtClean="0"/>
              <a:t>23/04/2021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B2C02-A37D-4544-A5C1-8A71DE9A24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3171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A866C-F8F0-4C62-9E49-3D95F2C9CF2D}" type="datetimeFigureOut">
              <a:rPr lang="pt-BR" smtClean="0"/>
              <a:t>23/04/2021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B2C02-A37D-4544-A5C1-8A71DE9A24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4763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A866C-F8F0-4C62-9E49-3D95F2C9CF2D}" type="datetimeFigureOut">
              <a:rPr lang="pt-BR" smtClean="0"/>
              <a:t>23/04/2021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B2C02-A37D-4544-A5C1-8A71DE9A24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0284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A866C-F8F0-4C62-9E49-3D95F2C9CF2D}" type="datetimeFigureOut">
              <a:rPr lang="pt-BR" smtClean="0"/>
              <a:t>23/04/2021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B2C02-A37D-4544-A5C1-8A71DE9A24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1070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A866C-F8F0-4C62-9E49-3D95F2C9CF2D}" type="datetimeFigureOut">
              <a:rPr lang="pt-BR" smtClean="0"/>
              <a:t>23/04/2021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B2C02-A37D-4544-A5C1-8A71DE9A24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6136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A866C-F8F0-4C62-9E49-3D95F2C9CF2D}" type="datetimeFigureOut">
              <a:rPr lang="pt-BR" smtClean="0"/>
              <a:t>23/04/2021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B2C02-A37D-4544-A5C1-8A71DE9A24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289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A866C-F8F0-4C62-9E49-3D95F2C9CF2D}" type="datetimeFigureOut">
              <a:rPr lang="pt-BR" smtClean="0"/>
              <a:t>23/04/2021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B2C02-A37D-4544-A5C1-8A71DE9A24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4485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A866C-F8F0-4C62-9E49-3D95F2C9CF2D}" type="datetimeFigureOut">
              <a:rPr lang="pt-BR" smtClean="0"/>
              <a:t>23/04/2021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B2C02-A37D-4544-A5C1-8A71DE9A24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6097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A866C-F8F0-4C62-9E49-3D95F2C9CF2D}" type="datetimeFigureOut">
              <a:rPr lang="pt-BR" smtClean="0"/>
              <a:t>23/04/2021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B2C02-A37D-4544-A5C1-8A71DE9A24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560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A866C-F8F0-4C62-9E49-3D95F2C9CF2D}" type="datetimeFigureOut">
              <a:rPr lang="pt-BR" smtClean="0"/>
              <a:t>23/04/2021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B2C02-A37D-4544-A5C1-8A71DE9A24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1433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4A866C-F8F0-4C62-9E49-3D95F2C9CF2D}" type="datetimeFigureOut">
              <a:rPr lang="pt-BR" smtClean="0"/>
              <a:t>23/04/2021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1B2C02-A37D-4544-A5C1-8A71DE9A24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224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jpe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microsoft.com/office/2007/relationships/hdphoto" Target="../media/hdphoto2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microsoft.com/office/2007/relationships/hdphoto" Target="../media/hdphoto1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14.png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hdphoto" Target="../media/hdphoto3.wdp"/><Relationship Id="rId7" Type="http://schemas.microsoft.com/office/2007/relationships/hdphoto" Target="../media/hdphoto5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microsoft.com/office/2007/relationships/hdphoto" Target="../media/hdphoto4.wdp"/><Relationship Id="rId4" Type="http://schemas.openxmlformats.org/officeDocument/2006/relationships/image" Target="../media/image17.png"/><Relationship Id="rId9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jpeg"/><Relationship Id="rId7" Type="http://schemas.openxmlformats.org/officeDocument/2006/relationships/image" Target="../media/image32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358">
              <a:schemeClr val="bg1"/>
            </a:gs>
            <a:gs pos="0">
              <a:schemeClr val="bg1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rgbClr val="FF99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Imagens Feliz Dia Das Maes | Vetores, fotos de arquivo e PSD grátis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29976" l="639" r="28754">
                        <a14:backgroundMark x1="5112" y1="3837" x2="9425" y2="38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135" y="137160"/>
            <a:ext cx="5962650" cy="397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Imagens Feliz Dia Das Maes | Vetores, fotos de arquivo e PSD grátis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9424" l="87859" r="100000">
                        <a14:backgroundMark x1="95847" y1="11511" x2="96486" y2="8153"/>
                        <a14:backgroundMark x1="92173" y1="3837" x2="93770" y2="35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446" y="0"/>
            <a:ext cx="6168554" cy="4109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Imagens Feliz Dia Das Maes | Vetores, fotos de arquivo e PSD grátis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353" b="35492" l="28754" r="43930">
                        <a14:foregroundMark x1="34505" y1="24940" x2="38978" y2="29257"/>
                        <a14:foregroundMark x1="37540" y1="25420" x2="37540" y2="280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006" y="68579"/>
            <a:ext cx="5962650" cy="397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2" descr="Imagens Feliz Dia Das Maes | Vetores, fotos de arquivo e PSD grátis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5707" b="79137" l="0" r="142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8469" y="1584545"/>
            <a:ext cx="9402970" cy="6263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Imagens Feliz Dia Das Maes | Vetores, fotos de arquivo e PSD grátis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29976" l="639" r="28754">
                        <a14:backgroundMark x1="5112" y1="3837" x2="9425" y2="38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23610">
            <a:off x="4591672" y="6488998"/>
            <a:ext cx="4054563" cy="2700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Imagens Feliz Dia Das Maes | Vetores, fotos de arquivo e PSD grátis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8106" b="100000" l="0" r="34185">
                        <a14:foregroundMark x1="6550" y1="98561" x2="15495" y2="98561"/>
                        <a14:backgroundMark x1="6070" y1="85612" x2="6230" y2="81295"/>
                        <a14:backgroundMark x1="11182" y1="88969" x2="12460" y2="889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386" y="2915603"/>
            <a:ext cx="5962650" cy="397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Imagens Feliz Dia Das Maes | Vetores, fotos de arquivo e PSD grátis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5707" b="79137" l="0" r="142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65" y="1681081"/>
            <a:ext cx="9402970" cy="6263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Imagens Feliz Dia Das Maes | Vetores, fotos de arquivo e PSD grátis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32" b="89928" l="9904" r="9808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406" t="13884" r="1369" b="16928"/>
          <a:stretch/>
        </p:blipFill>
        <p:spPr bwMode="auto">
          <a:xfrm>
            <a:off x="6576970" y="1509171"/>
            <a:ext cx="4896563" cy="4054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Imagens Feliz Dia Das Maes | Vetores, fotos de arquivo e PSD grátis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0264" b="96403" l="9585" r="5207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071" y="2307181"/>
            <a:ext cx="5962650" cy="397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Imagens Feliz Dia Das Maes | Vetores, fotos de arquivo e PSD grátis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29976" l="639" r="28754">
                        <a14:backgroundMark x1="5112" y1="3837" x2="9425" y2="38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23610">
            <a:off x="6034566" y="899448"/>
            <a:ext cx="2506351" cy="1669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Imagens Feliz Dia Das Maes | Vetores, fotos de arquivo e PSD grátis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29976" l="639" r="28754">
                        <a14:backgroundMark x1="5112" y1="3837" x2="9425" y2="38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14095">
            <a:off x="4451313" y="5402063"/>
            <a:ext cx="3134657" cy="2088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4" descr="Imagens Feliz Dia Das Maes | Vetores, fotos de arquivo e PSD grátis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353" b="35492" l="28754" r="43930">
                        <a14:foregroundMark x1="34505" y1="24940" x2="38978" y2="29257"/>
                        <a14:foregroundMark x1="37540" y1="25420" x2="37540" y2="280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8679" y="58583"/>
            <a:ext cx="5962650" cy="397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/>
          <p:cNvSpPr/>
          <p:nvPr/>
        </p:nvSpPr>
        <p:spPr>
          <a:xfrm>
            <a:off x="90120" y="2091516"/>
            <a:ext cx="583694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000" b="1" dirty="0">
                <a:latin typeface="Comic Sans MS" panose="030F0702030302020204" pitchFamily="66" charset="0"/>
              </a:rPr>
              <a:t>Dia das Mães:</a:t>
            </a:r>
          </a:p>
          <a:p>
            <a:pPr algn="ctr"/>
            <a:r>
              <a:rPr lang="pt-BR" sz="3000" dirty="0">
                <a:latin typeface="Comic Sans MS" panose="030F0702030302020204" pitchFamily="66" charset="0"/>
              </a:rPr>
              <a:t>Intenção de Consumo e de Comemorações dos Residentes de </a:t>
            </a:r>
            <a:r>
              <a:rPr lang="pt-BR" sz="3000" dirty="0" smtClean="0">
                <a:latin typeface="Comic Sans MS" panose="030F0702030302020204" pitchFamily="66" charset="0"/>
              </a:rPr>
              <a:t>Bonito/MS </a:t>
            </a:r>
            <a:r>
              <a:rPr lang="pt-BR" sz="3000" dirty="0" smtClean="0">
                <a:latin typeface="Comic Sans MS" panose="030F0702030302020204" pitchFamily="66" charset="0"/>
              </a:rPr>
              <a:t>2021</a:t>
            </a:r>
            <a:endParaRPr lang="pt-BR" sz="3000" dirty="0">
              <a:latin typeface="Comic Sans MS" panose="030F0702030302020204" pitchFamily="66" charset="0"/>
            </a:endParaRPr>
          </a:p>
        </p:txBody>
      </p:sp>
      <p:pic>
        <p:nvPicPr>
          <p:cNvPr id="17" name="Picture 4" descr="Imagens Feliz Dia Das Maes | Vetores, fotos de arquivo e PSD grátis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29976" l="639" r="28754">
                        <a14:backgroundMark x1="5112" y1="3837" x2="9425" y2="38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42874">
            <a:off x="9141037" y="1693938"/>
            <a:ext cx="2727743" cy="1817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Imagens Feliz Dia Das Maes | Vetores, fotos de arquivo e PSD grátis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29976" l="639" r="28754">
                        <a14:backgroundMark x1="5112" y1="3837" x2="9425" y2="38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11315">
            <a:off x="7135039" y="4546418"/>
            <a:ext cx="2782368" cy="1853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Imagem 6" descr="C:\Users\danie\AppData\Local\Temp\Rar$DIa0.666\IPF.jpg">
            <a:extLst>
              <a:ext uri="{FF2B5EF4-FFF2-40B4-BE49-F238E27FC236}">
                <a16:creationId xmlns:a16="http://schemas.microsoft.com/office/drawing/2014/main" id="{FE3BF1DD-8B86-4505-84CD-57BD3B2449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5500" y="90954"/>
            <a:ext cx="872713" cy="475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Imagem 7" descr="Resultado de imagem para fecomercio ms">
            <a:extLst>
              <a:ext uri="{FF2B5EF4-FFF2-40B4-BE49-F238E27FC236}">
                <a16:creationId xmlns:a16="http://schemas.microsoft.com/office/drawing/2014/main" id="{D0B10C36-A450-41D4-B364-BE6D128726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3705" y="160165"/>
            <a:ext cx="851454" cy="380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Imagem 9">
            <a:extLst>
              <a:ext uri="{FF2B5EF4-FFF2-40B4-BE49-F238E27FC236}">
                <a16:creationId xmlns:a16="http://schemas.microsoft.com/office/drawing/2014/main" id="{B780F934-8D8C-42A3-86D5-F79A2A0271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9979" y="122496"/>
            <a:ext cx="600025" cy="43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78924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70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49" name="Freeform: Shape 72">
            <a:extLst>
              <a:ext uri="{FF2B5EF4-FFF2-40B4-BE49-F238E27FC236}">
                <a16:creationId xmlns:a16="http://schemas.microsoft.com/office/drawing/2014/main" id="{F98F79A4-A6C7-4101-B1E9-27E05CB7CFA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2"/>
            <a:ext cx="2232251" cy="2361890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3771493-387B-4A9B-8DBB-197A2914EA46}"/>
              </a:ext>
            </a:extLst>
          </p:cNvPr>
          <p:cNvSpPr txBox="1"/>
          <p:nvPr/>
        </p:nvSpPr>
        <p:spPr>
          <a:xfrm>
            <a:off x="2481337" y="0"/>
            <a:ext cx="8720781" cy="6477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b="1" dirty="0" err="1">
                <a:solidFill>
                  <a:schemeClr val="bg1"/>
                </a:solidFill>
                <a:latin typeface="Comic Sans MS" panose="030F0702030302020204" pitchFamily="66" charset="0"/>
                <a:ea typeface="+mj-ea"/>
                <a:cs typeface="+mj-cs"/>
              </a:rPr>
              <a:t>Quais</a:t>
            </a:r>
            <a:r>
              <a:rPr lang="en-US" sz="2500" b="1" dirty="0">
                <a:solidFill>
                  <a:schemeClr val="bg1"/>
                </a:solidFill>
                <a:latin typeface="Comic Sans MS" panose="030F0702030302020204" pitchFamily="66" charset="0"/>
                <a:ea typeface="+mj-ea"/>
                <a:cs typeface="+mj-cs"/>
              </a:rPr>
              <a:t> as </a:t>
            </a:r>
            <a:r>
              <a:rPr lang="en-US" sz="2500" b="1" dirty="0" err="1">
                <a:solidFill>
                  <a:schemeClr val="bg1"/>
                </a:solidFill>
                <a:latin typeface="Comic Sans MS" panose="030F0702030302020204" pitchFamily="66" charset="0"/>
                <a:ea typeface="+mj-ea"/>
                <a:cs typeface="+mj-cs"/>
              </a:rPr>
              <a:t>expectativas</a:t>
            </a:r>
            <a:r>
              <a:rPr lang="en-US" sz="2500" b="1" dirty="0">
                <a:solidFill>
                  <a:schemeClr val="bg1"/>
                </a:solidFill>
                <a:latin typeface="Comic Sans MS" panose="030F0702030302020204" pitchFamily="66" charset="0"/>
                <a:ea typeface="+mj-ea"/>
                <a:cs typeface="+mj-cs"/>
              </a:rPr>
              <a:t> para o </a:t>
            </a:r>
            <a:r>
              <a:rPr lang="en-US" sz="2500" b="1" dirty="0" err="1">
                <a:solidFill>
                  <a:schemeClr val="bg1"/>
                </a:solidFill>
                <a:latin typeface="Comic Sans MS" panose="030F0702030302020204" pitchFamily="66" charset="0"/>
                <a:ea typeface="+mj-ea"/>
                <a:cs typeface="+mj-cs"/>
              </a:rPr>
              <a:t>dia</a:t>
            </a:r>
            <a:r>
              <a:rPr lang="en-US" sz="2500" b="1" dirty="0">
                <a:solidFill>
                  <a:schemeClr val="bg1"/>
                </a:solidFill>
                <a:latin typeface="Comic Sans MS" panose="030F0702030302020204" pitchFamily="66" charset="0"/>
                <a:ea typeface="+mj-ea"/>
                <a:cs typeface="+mj-cs"/>
              </a:rPr>
              <a:t> das </a:t>
            </a:r>
            <a:r>
              <a:rPr lang="en-US" sz="2500" b="1" dirty="0" err="1">
                <a:solidFill>
                  <a:schemeClr val="bg1"/>
                </a:solidFill>
                <a:latin typeface="Comic Sans MS" panose="030F0702030302020204" pitchFamily="66" charset="0"/>
                <a:ea typeface="+mj-ea"/>
                <a:cs typeface="+mj-cs"/>
              </a:rPr>
              <a:t>mães</a:t>
            </a:r>
            <a:r>
              <a:rPr lang="en-US" sz="2500" b="1" dirty="0">
                <a:solidFill>
                  <a:schemeClr val="bg1"/>
                </a:solidFill>
                <a:latin typeface="Comic Sans MS" panose="030F0702030302020204" pitchFamily="66" charset="0"/>
                <a:ea typeface="+mj-ea"/>
                <a:cs typeface="+mj-cs"/>
              </a:rPr>
              <a:t> de 2021?</a:t>
            </a:r>
          </a:p>
        </p:txBody>
      </p:sp>
      <p:sp>
        <p:nvSpPr>
          <p:cNvPr id="6150" name="Freeform: Shape 74">
            <a:extLst>
              <a:ext uri="{FF2B5EF4-FFF2-40B4-BE49-F238E27FC236}">
                <a16:creationId xmlns:a16="http://schemas.microsoft.com/office/drawing/2014/main" id="{79AFCB35-9C04-4524-A0B1-57FF6865D01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92656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6151" name="Freeform: Shape 76">
            <a:extLst>
              <a:ext uri="{FF2B5EF4-FFF2-40B4-BE49-F238E27FC236}">
                <a16:creationId xmlns:a16="http://schemas.microsoft.com/office/drawing/2014/main" id="{D11AD2AD-0BA0-4DD3-8EEA-84686A0E718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2391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C79A6787-7D7A-47E0-B514-70C81AC68345}"/>
              </a:ext>
            </a:extLst>
          </p:cNvPr>
          <p:cNvSpPr/>
          <p:nvPr/>
        </p:nvSpPr>
        <p:spPr>
          <a:xfrm>
            <a:off x="1408097" y="2276739"/>
            <a:ext cx="5287778" cy="4044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algn="just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Melhores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que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em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relação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ao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ano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de 2020;</a:t>
            </a:r>
          </a:p>
          <a:p>
            <a:pPr indent="-228600" algn="just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indent="-228600" algn="just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No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entanto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, o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cenário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ainda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está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muito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instável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e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volátil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;</a:t>
            </a:r>
          </a:p>
          <a:p>
            <a:pPr indent="-228600" algn="just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indent="-228600" algn="just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Isto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porque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qualquer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alteração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de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cenário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pode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smtClean="0">
                <a:solidFill>
                  <a:schemeClr val="bg1"/>
                </a:solidFill>
                <a:latin typeface="Comic Sans MS" panose="030F0702030302020204" pitchFamily="66" charset="0"/>
              </a:rPr>
              <a:t>interferir</a:t>
            </a:r>
            <a:r>
              <a:rPr lang="en-US" sz="14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nas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expectativas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da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população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e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consequentemente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em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suas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decisões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de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compra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;</a:t>
            </a:r>
          </a:p>
          <a:p>
            <a:pPr indent="-228600" algn="just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indent="-228600" algn="just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Nota-se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ainda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, que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apesar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das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interferências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de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cenário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tem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ocorrido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um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maior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estímulo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para a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compra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de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presentes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, dado o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maior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apelo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emocional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em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meio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a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pandemia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do coronavirus (covid-19);</a:t>
            </a:r>
          </a:p>
          <a:p>
            <a:pPr indent="-228600" algn="just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indent="-228600" algn="just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As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comemorações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tenderão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a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ocorrer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e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percebe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-se,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mesmo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que de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uma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forma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mais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intimista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, o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crescimento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gradativo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dessas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propensões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em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relação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ao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ano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passado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.</a:t>
            </a:r>
          </a:p>
        </p:txBody>
      </p:sp>
      <p:sp>
        <p:nvSpPr>
          <p:cNvPr id="6152" name="Freeform: Shape 78">
            <a:extLst>
              <a:ext uri="{FF2B5EF4-FFF2-40B4-BE49-F238E27FC236}">
                <a16:creationId xmlns:a16="http://schemas.microsoft.com/office/drawing/2014/main" id="{83C8019B-3985-409B-9B87-494B974EE9A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2"/>
            <a:ext cx="2232251" cy="2361890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6153" name="Freeform: Shape 80">
            <a:extLst>
              <a:ext uri="{FF2B5EF4-FFF2-40B4-BE49-F238E27FC236}">
                <a16:creationId xmlns:a16="http://schemas.microsoft.com/office/drawing/2014/main" id="{9E5C5460-229E-46C8-A712-CC317985420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59419" y="3564607"/>
            <a:ext cx="3432581" cy="3293393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154" name="Freeform: Shape 82">
            <a:extLst>
              <a:ext uri="{FF2B5EF4-FFF2-40B4-BE49-F238E27FC236}">
                <a16:creationId xmlns:a16="http://schemas.microsoft.com/office/drawing/2014/main" id="{B85A4DB3-61AA-49A1-85A9-B3397CD519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59419" y="3564607"/>
            <a:ext cx="3432581" cy="3293393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6146" name="Picture 2" descr="Tag Dia das Mães - Listrado C/10 UN - Custom Box - Caixas criativas para  brigadeiros, brownies e doces">
            <a:extLst>
              <a:ext uri="{FF2B5EF4-FFF2-40B4-BE49-F238E27FC236}">
                <a16:creationId xmlns:a16="http://schemas.microsoft.com/office/drawing/2014/main" id="{6DA592F3-9412-4153-BA39-3C873B71F5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-3"/>
          <a:stretch/>
        </p:blipFill>
        <p:spPr bwMode="auto">
          <a:xfrm>
            <a:off x="7020480" y="871280"/>
            <a:ext cx="4415738" cy="4415738"/>
          </a:xfrm>
          <a:custGeom>
            <a:avLst/>
            <a:gdLst/>
            <a:ahLst/>
            <a:cxnLst/>
            <a:rect l="l" t="t" r="r" b="b"/>
            <a:pathLst>
              <a:path w="2452978" h="2452978">
                <a:moveTo>
                  <a:pt x="1226489" y="0"/>
                </a:moveTo>
                <a:cubicBezTo>
                  <a:pt x="1903860" y="0"/>
                  <a:pt x="2452978" y="549118"/>
                  <a:pt x="2452978" y="1226489"/>
                </a:cubicBezTo>
                <a:cubicBezTo>
                  <a:pt x="2452978" y="1903860"/>
                  <a:pt x="1903860" y="2452978"/>
                  <a:pt x="1226489" y="2452978"/>
                </a:cubicBezTo>
                <a:cubicBezTo>
                  <a:pt x="549118" y="2452978"/>
                  <a:pt x="0" y="1903860"/>
                  <a:pt x="0" y="1226489"/>
                </a:cubicBezTo>
                <a:cubicBezTo>
                  <a:pt x="0" y="549118"/>
                  <a:pt x="549118" y="0"/>
                  <a:pt x="1226489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155" name="Graphic 185">
            <a:extLst>
              <a:ext uri="{FF2B5EF4-FFF2-40B4-BE49-F238E27FC236}">
                <a16:creationId xmlns:a16="http://schemas.microsoft.com/office/drawing/2014/main" id="{0C156BF8-7FF7-440F-BE2B-417DFFE8BFA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6156" name="Freeform: Shape 85">
              <a:extLst>
                <a:ext uri="{FF2B5EF4-FFF2-40B4-BE49-F238E27FC236}">
                  <a16:creationId xmlns:a16="http://schemas.microsoft.com/office/drawing/2014/main" id="{B7067280-C3E7-4DF6-A345-B9FEF6EF8D6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57" name="Freeform: Shape 86">
              <a:extLst>
                <a:ext uri="{FF2B5EF4-FFF2-40B4-BE49-F238E27FC236}">
                  <a16:creationId xmlns:a16="http://schemas.microsoft.com/office/drawing/2014/main" id="{A78365A8-666B-4417-9D3C-554E6E6B2C5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58" name="Freeform: Shape 87">
              <a:extLst>
                <a:ext uri="{FF2B5EF4-FFF2-40B4-BE49-F238E27FC236}">
                  <a16:creationId xmlns:a16="http://schemas.microsoft.com/office/drawing/2014/main" id="{E71CAAFA-0A31-4308-AB9F-B1C84ABDF9D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59" name="Freeform: Shape 88">
              <a:extLst>
                <a:ext uri="{FF2B5EF4-FFF2-40B4-BE49-F238E27FC236}">
                  <a16:creationId xmlns:a16="http://schemas.microsoft.com/office/drawing/2014/main" id="{96AB1D25-144D-4BB4-A45C-60B8A094F41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60" name="Freeform: Shape 89">
              <a:extLst>
                <a:ext uri="{FF2B5EF4-FFF2-40B4-BE49-F238E27FC236}">
                  <a16:creationId xmlns:a16="http://schemas.microsoft.com/office/drawing/2014/main" id="{069F0FB4-779A-48FC-AC33-784F177C929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50221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 Entrar NEWBORN ACOMPANHAMENTO MANTAS E PELOS PROPS FUNDOS POSICIONADORES  SMASH Todos QUEM SOMOS NÓS? CONTATO NEWBORN Todos MENINAS MENINOS  ACOMPANHAMENTO Todos MENINAS MENINOS 4 . FUNDO ..."/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068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/>
          <p:cNvSpPr/>
          <p:nvPr/>
        </p:nvSpPr>
        <p:spPr>
          <a:xfrm>
            <a:off x="392921" y="121209"/>
            <a:ext cx="11339296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500" b="1" dirty="0">
                <a:latin typeface="Comic Sans MS" panose="030F0702030302020204" pitchFamily="66" charset="0"/>
              </a:rPr>
              <a:t>CENÁRIO 1</a:t>
            </a:r>
          </a:p>
          <a:p>
            <a:pPr algn="ctr"/>
            <a:r>
              <a:rPr lang="pt-BR" sz="2000" dirty="0">
                <a:latin typeface="Comic Sans MS" panose="030F0702030302020204" pitchFamily="66" charset="0"/>
              </a:rPr>
              <a:t>O dia das mães poderá movimentar na economia </a:t>
            </a:r>
            <a:r>
              <a:rPr lang="pt-BR" sz="2000" dirty="0" smtClean="0">
                <a:latin typeface="Comic Sans MS" panose="030F0702030302020204" pitchFamily="66" charset="0"/>
              </a:rPr>
              <a:t>de Bonito cerca de </a:t>
            </a:r>
            <a:r>
              <a:rPr lang="pt-BR" sz="2000" dirty="0" smtClean="0">
                <a:latin typeface="Comic Sans MS" panose="030F0702030302020204" pitchFamily="66" charset="0"/>
              </a:rPr>
              <a:t>R$2,39 </a:t>
            </a:r>
            <a:r>
              <a:rPr lang="pt-BR" sz="2000" dirty="0" smtClean="0">
                <a:latin typeface="Comic Sans MS" panose="030F0702030302020204" pitchFamily="66" charset="0"/>
              </a:rPr>
              <a:t>milhões, </a:t>
            </a:r>
            <a:r>
              <a:rPr lang="pt-BR" sz="2000" dirty="0">
                <a:latin typeface="Comic Sans MS" panose="030F0702030302020204" pitchFamily="66" charset="0"/>
              </a:rPr>
              <a:t>enquanto no ano passado esse valor foi de </a:t>
            </a:r>
            <a:r>
              <a:rPr lang="pt-BR" sz="2000" dirty="0" smtClean="0">
                <a:latin typeface="Comic Sans MS" panose="030F0702030302020204" pitchFamily="66" charset="0"/>
              </a:rPr>
              <a:t>R$499,75 </a:t>
            </a:r>
            <a:r>
              <a:rPr lang="pt-BR" sz="2000" dirty="0" smtClean="0">
                <a:latin typeface="Comic Sans MS" panose="030F0702030302020204" pitchFamily="66" charset="0"/>
              </a:rPr>
              <a:t>mil. </a:t>
            </a:r>
            <a:r>
              <a:rPr lang="pt-BR" sz="2000" dirty="0" smtClean="0">
                <a:latin typeface="Comic Sans MS" panose="030F0702030302020204" pitchFamily="66" charset="0"/>
              </a:rPr>
              <a:t>Em </a:t>
            </a:r>
            <a:r>
              <a:rPr lang="pt-BR" sz="2000" dirty="0">
                <a:latin typeface="Comic Sans MS" panose="030F0702030302020204" pitchFamily="66" charset="0"/>
              </a:rPr>
              <a:t>relação a 2019, </a:t>
            </a:r>
            <a:r>
              <a:rPr lang="pt-BR" sz="2000" dirty="0" smtClean="0">
                <a:latin typeface="Comic Sans MS" panose="030F0702030302020204" pitchFamily="66" charset="0"/>
              </a:rPr>
              <a:t>poderá haver aumento de 19</a:t>
            </a:r>
            <a:r>
              <a:rPr lang="pt-BR" sz="2000" dirty="0" smtClean="0">
                <a:latin typeface="Comic Sans MS" panose="030F0702030302020204" pitchFamily="66" charset="0"/>
              </a:rPr>
              <a:t>%</a:t>
            </a:r>
            <a:endParaRPr lang="pt-BR" sz="2000" dirty="0">
              <a:latin typeface="Comic Sans MS" panose="030F0702030302020204" pitchFamily="66" charset="0"/>
            </a:endParaRPr>
          </a:p>
        </p:txBody>
      </p:sp>
      <p:pic>
        <p:nvPicPr>
          <p:cNvPr id="1030" name="Picture 6" descr="Ilustração Placa Madeira PNG com fundo transparente grátis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1246" y="2330819"/>
            <a:ext cx="7785988" cy="3021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Ilustração Placa Madeira PNG com fundo transparente grátis"/>
          <p:cNvPicPr>
            <a:picLocks noChangeAspect="1" noChangeArrowheads="1"/>
          </p:cNvPicPr>
          <p:nvPr/>
        </p:nvPicPr>
        <p:blipFill rotWithShape="1"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998"/>
          <a:stretch/>
        </p:blipFill>
        <p:spPr bwMode="auto">
          <a:xfrm flipV="1">
            <a:off x="3791246" y="5352660"/>
            <a:ext cx="7785988" cy="1061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4168666" y="2331929"/>
            <a:ext cx="7408568" cy="92333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chemeClr val="bg1"/>
                </a:solidFill>
              </a:rPr>
              <a:t>70</a:t>
            </a:r>
            <a:r>
              <a:rPr lang="pt-BR" dirty="0" smtClean="0">
                <a:solidFill>
                  <a:schemeClr val="bg1"/>
                </a:solidFill>
              </a:rPr>
              <a:t>% </a:t>
            </a:r>
            <a:r>
              <a:rPr lang="pt-BR" dirty="0">
                <a:solidFill>
                  <a:schemeClr val="bg1"/>
                </a:solidFill>
              </a:rPr>
              <a:t>presentearão</a:t>
            </a:r>
          </a:p>
          <a:p>
            <a:pPr algn="ctr"/>
            <a:r>
              <a:rPr lang="pt-BR" dirty="0">
                <a:solidFill>
                  <a:schemeClr val="bg1"/>
                </a:solidFill>
              </a:rPr>
              <a:t>Gasto médio: </a:t>
            </a:r>
            <a:r>
              <a:rPr lang="pt-BR" dirty="0" smtClean="0">
                <a:solidFill>
                  <a:schemeClr val="bg1"/>
                </a:solidFill>
              </a:rPr>
              <a:t>R$137,78</a:t>
            </a:r>
            <a:endParaRPr lang="pt-BR" dirty="0">
              <a:solidFill>
                <a:schemeClr val="bg1"/>
              </a:solidFill>
            </a:endParaRPr>
          </a:p>
          <a:p>
            <a:pPr algn="ctr"/>
            <a:r>
              <a:rPr lang="pt-BR" dirty="0">
                <a:solidFill>
                  <a:schemeClr val="bg1"/>
                </a:solidFill>
              </a:rPr>
              <a:t>Movimentação: </a:t>
            </a:r>
            <a:r>
              <a:rPr lang="pt-BR" dirty="0" smtClean="0">
                <a:solidFill>
                  <a:schemeClr val="bg1"/>
                </a:solidFill>
              </a:rPr>
              <a:t>R$1,01 milhão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6470353" y="1919493"/>
            <a:ext cx="26502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Comic Sans MS" panose="030F0702030302020204" pitchFamily="66" charset="0"/>
              </a:rPr>
              <a:t>Presentes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6470353" y="3266475"/>
            <a:ext cx="26502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Comic Sans MS" panose="030F0702030302020204" pitchFamily="66" charset="0"/>
              </a:rPr>
              <a:t>Comemorações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4168666" y="3802799"/>
            <a:ext cx="7408568" cy="92333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chemeClr val="bg1"/>
                </a:solidFill>
              </a:rPr>
              <a:t>70</a:t>
            </a:r>
            <a:r>
              <a:rPr lang="pt-BR" dirty="0" smtClean="0">
                <a:solidFill>
                  <a:schemeClr val="bg1"/>
                </a:solidFill>
              </a:rPr>
              <a:t>% </a:t>
            </a:r>
            <a:r>
              <a:rPr lang="pt-BR" dirty="0">
                <a:solidFill>
                  <a:schemeClr val="bg1"/>
                </a:solidFill>
              </a:rPr>
              <a:t>comemorarão</a:t>
            </a:r>
          </a:p>
          <a:p>
            <a:pPr algn="ctr"/>
            <a:r>
              <a:rPr lang="pt-BR" dirty="0">
                <a:solidFill>
                  <a:schemeClr val="bg1"/>
                </a:solidFill>
              </a:rPr>
              <a:t>Gasto médio: </a:t>
            </a:r>
            <a:r>
              <a:rPr lang="pt-BR" dirty="0" smtClean="0">
                <a:solidFill>
                  <a:schemeClr val="bg1"/>
                </a:solidFill>
              </a:rPr>
              <a:t>R$195,54</a:t>
            </a:r>
            <a:endParaRPr lang="pt-BR" dirty="0">
              <a:solidFill>
                <a:schemeClr val="bg1"/>
              </a:solidFill>
            </a:endParaRPr>
          </a:p>
          <a:p>
            <a:pPr algn="ctr"/>
            <a:r>
              <a:rPr lang="pt-BR" dirty="0">
                <a:solidFill>
                  <a:schemeClr val="bg1"/>
                </a:solidFill>
              </a:rPr>
              <a:t>Movimentação: </a:t>
            </a:r>
            <a:r>
              <a:rPr lang="pt-BR" dirty="0" smtClean="0">
                <a:solidFill>
                  <a:schemeClr val="bg1"/>
                </a:solidFill>
              </a:rPr>
              <a:t>R$1,38 milhão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4168666" y="5515556"/>
            <a:ext cx="7408568" cy="646331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Gasto total com presentes + comemoração</a:t>
            </a:r>
          </a:p>
          <a:p>
            <a:pPr algn="ctr"/>
            <a:r>
              <a:rPr lang="pt-BR" dirty="0" smtClean="0">
                <a:solidFill>
                  <a:schemeClr val="bg1"/>
                </a:solidFill>
              </a:rPr>
              <a:t>R$333,32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12" name="Picture 4" descr="Imagens Feliz Dia Das Maes | Vetores, fotos de arquivo e PSD grátis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29976" l="639" r="28754">
                        <a14:backgroundMark x1="5112" y1="3837" x2="9425" y2="38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7700" y="3964446"/>
            <a:ext cx="4167969" cy="2776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Imagens Feliz Dia Das Maes | Vetores, fotos de arquivo e PSD grátis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29976" l="639" r="28754">
                        <a14:backgroundMark x1="5112" y1="3837" x2="9425" y2="38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602" y="1919493"/>
            <a:ext cx="4167969" cy="2776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Luxuoso Mix de Flores do Campo no Vaso | Cestas Michelli">
            <a:extLst>
              <a:ext uri="{FF2B5EF4-FFF2-40B4-BE49-F238E27FC236}">
                <a16:creationId xmlns:a16="http://schemas.microsoft.com/office/drawing/2014/main" id="{EBD03018-675A-4A01-AA62-7E5163D095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200" b="99467" l="10000" r="90000">
                        <a14:foregroundMark x1="13600" y1="61467" x2="17733" y2="60533"/>
                        <a14:foregroundMark x1="39733" y1="71867" x2="38667" y2="88400"/>
                        <a14:foregroundMark x1="53600" y1="75600" x2="57733" y2="91333"/>
                        <a14:foregroundMark x1="48000" y1="98133" x2="58133" y2="94667"/>
                        <a14:foregroundMark x1="57467" y1="66267" x2="57067" y2="78800"/>
                        <a14:foregroundMark x1="56667" y1="78133" x2="59867" y2="901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03" y="3802799"/>
            <a:ext cx="3265658" cy="3265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7761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 Entrar NEWBORN ACOMPANHAMENTO MANTAS E PELOS PROPS FUNDOS POSICIONADORES  SMASH Todos QUEM SOMOS NÓS? CONTATO NEWBORN Todos MENINAS MENINOS  ACOMPANHAMENTO Todos MENINAS MENINOS 4 . FUNDO ...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068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uxuoso Mix de Flores do Campo no Vaso | Cestas Michelli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200" b="99467" l="10000" r="90000">
                        <a14:foregroundMark x1="13600" y1="61467" x2="17733" y2="60533"/>
                        <a14:foregroundMark x1="39733" y1="71867" x2="38667" y2="88400"/>
                        <a14:foregroundMark x1="53600" y1="75600" x2="57733" y2="91333"/>
                        <a14:foregroundMark x1="48000" y1="98133" x2="58133" y2="94667"/>
                        <a14:foregroundMark x1="57467" y1="66267" x2="57067" y2="78800"/>
                        <a14:foregroundMark x1="56667" y1="78133" x2="59867" y2="901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03" y="3802799"/>
            <a:ext cx="3265658" cy="3265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/>
          <p:cNvSpPr/>
          <p:nvPr/>
        </p:nvSpPr>
        <p:spPr>
          <a:xfrm>
            <a:off x="392921" y="121209"/>
            <a:ext cx="11339296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500" b="1" dirty="0">
                <a:latin typeface="Comic Sans MS" panose="030F0702030302020204" pitchFamily="66" charset="0"/>
              </a:rPr>
              <a:t>CENÁRIO 2</a:t>
            </a:r>
          </a:p>
          <a:p>
            <a:pPr algn="ctr"/>
            <a:r>
              <a:rPr lang="pt-BR" sz="2000" dirty="0">
                <a:latin typeface="Comic Sans MS" panose="030F0702030302020204" pitchFamily="66" charset="0"/>
              </a:rPr>
              <a:t>Caso não houvesse um cenário com maiores restrições ou com os reflexos das recentes suspensões do atendimento presencial do comércio, a movimentação financeira poderia ser </a:t>
            </a:r>
            <a:r>
              <a:rPr lang="pt-BR" sz="2000" dirty="0" smtClean="0">
                <a:latin typeface="Comic Sans MS" panose="030F0702030302020204" pitchFamily="66" charset="0"/>
              </a:rPr>
              <a:t>46% </a:t>
            </a:r>
            <a:r>
              <a:rPr lang="pt-BR" sz="2000" dirty="0">
                <a:latin typeface="Comic Sans MS" panose="030F0702030302020204" pitchFamily="66" charset="0"/>
              </a:rPr>
              <a:t>maior em relação a projeção e alcançar o valor de </a:t>
            </a:r>
            <a:r>
              <a:rPr lang="pt-BR" sz="2000" dirty="0" smtClean="0">
                <a:latin typeface="Comic Sans MS" panose="030F0702030302020204" pitchFamily="66" charset="0"/>
              </a:rPr>
              <a:t>R$3,49 </a:t>
            </a:r>
            <a:r>
              <a:rPr lang="pt-BR" sz="2000" dirty="0">
                <a:latin typeface="Comic Sans MS" panose="030F0702030302020204" pitchFamily="66" charset="0"/>
              </a:rPr>
              <a:t>milhões</a:t>
            </a:r>
          </a:p>
        </p:txBody>
      </p:sp>
      <p:pic>
        <p:nvPicPr>
          <p:cNvPr id="1030" name="Picture 6" descr="Ilustração Placa Madeira PNG com fundo transparente grátis"/>
          <p:cNvPicPr>
            <a:picLocks noChangeAspect="1" noChangeArrowheads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1246" y="2330819"/>
            <a:ext cx="7785988" cy="3021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Ilustração Placa Madeira PNG com fundo transparente grátis"/>
          <p:cNvPicPr>
            <a:picLocks noChangeAspect="1" noChangeArrowheads="1"/>
          </p:cNvPicPr>
          <p:nvPr/>
        </p:nvPicPr>
        <p:blipFill rotWithShape="1"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998"/>
          <a:stretch/>
        </p:blipFill>
        <p:spPr bwMode="auto">
          <a:xfrm flipV="1">
            <a:off x="3791246" y="5352660"/>
            <a:ext cx="7785988" cy="1061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4168666" y="2331929"/>
            <a:ext cx="7408568" cy="92333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chemeClr val="bg1"/>
                </a:solidFill>
              </a:rPr>
              <a:t>83% </a:t>
            </a:r>
            <a:r>
              <a:rPr lang="pt-BR" dirty="0">
                <a:solidFill>
                  <a:schemeClr val="bg1"/>
                </a:solidFill>
              </a:rPr>
              <a:t>presenteariam</a:t>
            </a:r>
          </a:p>
          <a:p>
            <a:pPr algn="ctr"/>
            <a:r>
              <a:rPr lang="pt-BR" dirty="0">
                <a:solidFill>
                  <a:schemeClr val="bg1"/>
                </a:solidFill>
              </a:rPr>
              <a:t>Gasto </a:t>
            </a:r>
            <a:r>
              <a:rPr lang="pt-BR" dirty="0" smtClean="0">
                <a:solidFill>
                  <a:schemeClr val="bg1"/>
                </a:solidFill>
              </a:rPr>
              <a:t>médio</a:t>
            </a:r>
            <a:r>
              <a:rPr lang="pt-BR" dirty="0">
                <a:solidFill>
                  <a:schemeClr val="bg1"/>
                </a:solidFill>
              </a:rPr>
              <a:t>: </a:t>
            </a:r>
            <a:r>
              <a:rPr lang="pt-BR" dirty="0" smtClean="0">
                <a:solidFill>
                  <a:schemeClr val="bg1"/>
                </a:solidFill>
              </a:rPr>
              <a:t>R$179,61</a:t>
            </a:r>
            <a:endParaRPr lang="pt-BR" dirty="0">
              <a:solidFill>
                <a:schemeClr val="bg1"/>
              </a:solidFill>
            </a:endParaRPr>
          </a:p>
          <a:p>
            <a:pPr algn="ctr"/>
            <a:r>
              <a:rPr lang="pt-BR" dirty="0">
                <a:solidFill>
                  <a:schemeClr val="bg1"/>
                </a:solidFill>
              </a:rPr>
              <a:t>Movimentação: </a:t>
            </a:r>
            <a:r>
              <a:rPr lang="pt-BR" dirty="0" smtClean="0">
                <a:solidFill>
                  <a:schemeClr val="bg1"/>
                </a:solidFill>
              </a:rPr>
              <a:t>R$1,54 milhão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6470353" y="1919493"/>
            <a:ext cx="26502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Comic Sans MS" panose="030F0702030302020204" pitchFamily="66" charset="0"/>
              </a:rPr>
              <a:t>Presentes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6470353" y="3266475"/>
            <a:ext cx="26502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Comic Sans MS" panose="030F0702030302020204" pitchFamily="66" charset="0"/>
              </a:rPr>
              <a:t>Comemorações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4168666" y="3802799"/>
            <a:ext cx="7408568" cy="92333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chemeClr val="bg1"/>
                </a:solidFill>
              </a:rPr>
              <a:t>83%  </a:t>
            </a:r>
            <a:r>
              <a:rPr lang="pt-BR" dirty="0">
                <a:solidFill>
                  <a:schemeClr val="bg1"/>
                </a:solidFill>
              </a:rPr>
              <a:t>comemorarão</a:t>
            </a:r>
          </a:p>
          <a:p>
            <a:pPr algn="ctr"/>
            <a:r>
              <a:rPr lang="pt-BR" dirty="0">
                <a:solidFill>
                  <a:schemeClr val="bg1"/>
                </a:solidFill>
              </a:rPr>
              <a:t>Gasto médio: </a:t>
            </a:r>
            <a:r>
              <a:rPr lang="pt-BR" dirty="0" smtClean="0">
                <a:solidFill>
                  <a:schemeClr val="bg1"/>
                </a:solidFill>
              </a:rPr>
              <a:t>R$242,02</a:t>
            </a:r>
            <a:endParaRPr lang="pt-BR" dirty="0">
              <a:solidFill>
                <a:schemeClr val="bg1"/>
              </a:solidFill>
            </a:endParaRPr>
          </a:p>
          <a:p>
            <a:pPr algn="ctr"/>
            <a:r>
              <a:rPr lang="pt-BR" dirty="0">
                <a:solidFill>
                  <a:schemeClr val="bg1"/>
                </a:solidFill>
              </a:rPr>
              <a:t>Movimentação: </a:t>
            </a:r>
            <a:r>
              <a:rPr lang="pt-BR" dirty="0" smtClean="0">
                <a:solidFill>
                  <a:schemeClr val="bg1"/>
                </a:solidFill>
              </a:rPr>
              <a:t>R$1,95 </a:t>
            </a:r>
            <a:r>
              <a:rPr lang="pt-BR" dirty="0" smtClean="0">
                <a:solidFill>
                  <a:schemeClr val="bg1"/>
                </a:solidFill>
              </a:rPr>
              <a:t>milhão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4168666" y="5515556"/>
            <a:ext cx="7408568" cy="646331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Gasto total com presentes + comemoração</a:t>
            </a:r>
          </a:p>
          <a:p>
            <a:pPr algn="ctr"/>
            <a:r>
              <a:rPr lang="pt-BR" dirty="0" smtClean="0">
                <a:solidFill>
                  <a:schemeClr val="bg1"/>
                </a:solidFill>
              </a:rPr>
              <a:t>R$421,63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12" name="Picture 4" descr="Imagens Feliz Dia Das Maes | Vetores, fotos de arquivo e PSD grátis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29976" l="639" r="28754">
                        <a14:backgroundMark x1="5112" y1="3837" x2="9425" y2="38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4709" y="3805935"/>
            <a:ext cx="4167969" cy="2776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Imagens Feliz Dia Das Maes | Vetores, fotos de arquivo e PSD grátis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29976" l="639" r="28754">
                        <a14:backgroundMark x1="5112" y1="3837" x2="9425" y2="38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7488" y="2040786"/>
            <a:ext cx="4167969" cy="2776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6051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92921" y="121209"/>
            <a:ext cx="1133929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b="1" dirty="0">
                <a:latin typeface="Comic Sans MS" panose="030F0702030302020204" pitchFamily="66" charset="0"/>
              </a:rPr>
              <a:t>Os artigos do vestuário estão dentre as preferências dos filhos nas compras de presentes</a:t>
            </a:r>
            <a:r>
              <a:rPr lang="pt-BR" sz="2000" b="1" dirty="0" smtClean="0">
                <a:latin typeface="Comic Sans MS" panose="030F0702030302020204" pitchFamily="66" charset="0"/>
              </a:rPr>
              <a:t>...71% </a:t>
            </a:r>
            <a:r>
              <a:rPr lang="pt-BR" sz="2000" b="1" dirty="0">
                <a:latin typeface="Comic Sans MS" panose="030F0702030302020204" pitchFamily="66" charset="0"/>
              </a:rPr>
              <a:t>dessas compras serão </a:t>
            </a:r>
            <a:r>
              <a:rPr lang="pt-BR" sz="2000" b="1" dirty="0" smtClean="0">
                <a:latin typeface="Comic Sans MS" panose="030F0702030302020204" pitchFamily="66" charset="0"/>
              </a:rPr>
              <a:t>realizadas pela internet, além disso Bonito e Corumbá são os dois munícipios com maior dúvida referente ao que </a:t>
            </a:r>
            <a:r>
              <a:rPr lang="pt-BR" sz="2000" b="1" dirty="0" smtClean="0">
                <a:latin typeface="Comic Sans MS" panose="030F0702030302020204" pitchFamily="66" charset="0"/>
              </a:rPr>
              <a:t>comprar. Em Bonito, essas dúvidas alcançaram </a:t>
            </a:r>
            <a:r>
              <a:rPr lang="pt-BR" sz="2000" b="1" dirty="0" smtClean="0">
                <a:latin typeface="Comic Sans MS" panose="030F0702030302020204" pitchFamily="66" charset="0"/>
              </a:rPr>
              <a:t>55% </a:t>
            </a:r>
            <a:r>
              <a:rPr lang="pt-BR" sz="2000" b="1" dirty="0" smtClean="0">
                <a:latin typeface="Comic Sans MS" panose="030F0702030302020204" pitchFamily="66" charset="0"/>
              </a:rPr>
              <a:t>da população.</a:t>
            </a:r>
            <a:endParaRPr lang="pt-BR" sz="2000" b="1" dirty="0" smtClean="0">
              <a:latin typeface="Comic Sans MS" panose="030F0702030302020204" pitchFamily="66" charset="0"/>
            </a:endParaRPr>
          </a:p>
        </p:txBody>
      </p:sp>
      <p:pic>
        <p:nvPicPr>
          <p:cNvPr id="5124" name="Picture 4" descr="Caixa de presente rosa, laço, seda, fita png | PNGW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81" b="98337" l="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946" y="2583359"/>
            <a:ext cx="638865" cy="709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aixa de presente rosa, laço, seda, fita png | PNGWi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81" b="98337" l="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1152" y="3165693"/>
            <a:ext cx="717440" cy="796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3137377" y="5047850"/>
            <a:ext cx="2448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Artigos do vestuário (26%)</a:t>
            </a:r>
          </a:p>
        </p:txBody>
      </p:sp>
      <p:pic>
        <p:nvPicPr>
          <p:cNvPr id="9" name="Picture 4" descr="Caixa de presente rosa, laço, seda, fita png | PNGWi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81" b="98337" l="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5880" y="4137686"/>
            <a:ext cx="755863" cy="839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aixaDeTexto 9"/>
          <p:cNvSpPr txBox="1"/>
          <p:nvPr/>
        </p:nvSpPr>
        <p:spPr>
          <a:xfrm>
            <a:off x="259655" y="2631100"/>
            <a:ext cx="2448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Perfumes/cosméticos </a:t>
            </a:r>
            <a:r>
              <a:rPr lang="pt-BR" dirty="0" smtClean="0"/>
              <a:t>(</a:t>
            </a:r>
            <a:r>
              <a:rPr lang="pt-BR" dirty="0"/>
              <a:t>6</a:t>
            </a:r>
            <a:r>
              <a:rPr lang="pt-BR" dirty="0" smtClean="0"/>
              <a:t>%)</a:t>
            </a:r>
            <a:endParaRPr lang="pt-BR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3006235" y="2073983"/>
            <a:ext cx="2448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Bolsas/acessórios </a:t>
            </a:r>
          </a:p>
          <a:p>
            <a:pPr algn="ctr"/>
            <a:r>
              <a:rPr lang="pt-BR" dirty="0"/>
              <a:t>(</a:t>
            </a:r>
            <a:r>
              <a:rPr lang="pt-BR" dirty="0" smtClean="0"/>
              <a:t>10%)</a:t>
            </a:r>
            <a:endParaRPr lang="pt-BR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747684" y="5570371"/>
            <a:ext cx="2448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Flores/Cesta café ou de chocolates (</a:t>
            </a:r>
            <a:r>
              <a:rPr lang="pt-BR" dirty="0" smtClean="0"/>
              <a:t>1%)</a:t>
            </a:r>
            <a:endParaRPr lang="pt-BR" dirty="0"/>
          </a:p>
        </p:txBody>
      </p:sp>
      <p:pic>
        <p:nvPicPr>
          <p:cNvPr id="17" name="Picture 4" descr="Imagens Feliz Dia Das Maes | Vetores, fotos de arquivo e PSD grátis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29976" l="639" r="28754">
                        <a14:backgroundMark x1="5112" y1="3837" x2="9425" y2="38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3512" y="2085307"/>
            <a:ext cx="2616812" cy="1743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aixaDeTexto 13"/>
          <p:cNvSpPr txBox="1"/>
          <p:nvPr/>
        </p:nvSpPr>
        <p:spPr>
          <a:xfrm>
            <a:off x="7988597" y="2145601"/>
            <a:ext cx="36111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15% </a:t>
            </a:r>
            <a:r>
              <a:rPr lang="pt-BR" dirty="0"/>
              <a:t>comprarão presencialmente de uma loja física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7988598" y="4206897"/>
            <a:ext cx="36111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10% </a:t>
            </a:r>
            <a:r>
              <a:rPr lang="pt-BR" dirty="0"/>
              <a:t>comprarão a distância de uma loja física</a:t>
            </a:r>
          </a:p>
        </p:txBody>
      </p:sp>
      <p:sp>
        <p:nvSpPr>
          <p:cNvPr id="22" name="CaixaDeTexto 21"/>
          <p:cNvSpPr txBox="1"/>
          <p:nvPr/>
        </p:nvSpPr>
        <p:spPr>
          <a:xfrm>
            <a:off x="7623400" y="3207248"/>
            <a:ext cx="3611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71% </a:t>
            </a:r>
            <a:r>
              <a:rPr lang="pt-BR" dirty="0"/>
              <a:t>comprará pela internet</a:t>
            </a:r>
          </a:p>
        </p:txBody>
      </p:sp>
      <p:pic>
        <p:nvPicPr>
          <p:cNvPr id="23" name="Picture 4" descr="Caixa de presente rosa, laço, seda, fita png | PNGWi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81" b="98337" l="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313" y="4885127"/>
            <a:ext cx="550731" cy="611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D3D8AC24-8418-4A54-9CC7-4342434F88BC}"/>
              </a:ext>
            </a:extLst>
          </p:cNvPr>
          <p:cNvSpPr txBox="1"/>
          <p:nvPr/>
        </p:nvSpPr>
        <p:spPr>
          <a:xfrm>
            <a:off x="7714281" y="5317960"/>
            <a:ext cx="36111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84% </a:t>
            </a:r>
            <a:r>
              <a:rPr lang="pt-BR" dirty="0"/>
              <a:t>entregarão o presente, presencialmente</a:t>
            </a:r>
          </a:p>
        </p:txBody>
      </p:sp>
      <p:pic>
        <p:nvPicPr>
          <p:cNvPr id="26" name="Picture 4" descr="Imagens Feliz Dia Das Maes | Vetores, fotos de arquivo e PSD grátis">
            <a:extLst>
              <a:ext uri="{FF2B5EF4-FFF2-40B4-BE49-F238E27FC236}">
                <a16:creationId xmlns:a16="http://schemas.microsoft.com/office/drawing/2014/main" id="{CFBDA909-E3BA-47A4-8078-86B48F69FF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29976" l="639" r="28754">
                        <a14:backgroundMark x1="5112" y1="3837" x2="9425" y2="38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3512" y="3055250"/>
            <a:ext cx="2616812" cy="1743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Imagens Feliz Dia Das Maes | Vetores, fotos de arquivo e PSD grátis">
            <a:extLst>
              <a:ext uri="{FF2B5EF4-FFF2-40B4-BE49-F238E27FC236}">
                <a16:creationId xmlns:a16="http://schemas.microsoft.com/office/drawing/2014/main" id="{8D7C80F3-183C-41D3-9700-5608F3B281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29976" l="639" r="28754">
                        <a14:backgroundMark x1="5112" y1="3837" x2="9425" y2="38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3512" y="4122947"/>
            <a:ext cx="2616812" cy="1743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Imagens Feliz Dia Das Maes | Vetores, fotos de arquivo e PSD grátis">
            <a:extLst>
              <a:ext uri="{FF2B5EF4-FFF2-40B4-BE49-F238E27FC236}">
                <a16:creationId xmlns:a16="http://schemas.microsoft.com/office/drawing/2014/main" id="{56E4AD28-586D-42F3-BB24-22C82CC1F1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29976" l="639" r="28754">
                        <a14:backgroundMark x1="5112" y1="3837" x2="9425" y2="38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3512" y="5262362"/>
            <a:ext cx="2616812" cy="1743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95128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Tag para Roupas Liquidação Vermelho com Branco Redonda 1.000 Peças -  Universo Têxtil Loja Online de Lacres e Tags para Roupa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04" y="2025833"/>
            <a:ext cx="2465780" cy="2465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desconto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990" y="2368345"/>
            <a:ext cx="2947206" cy="1342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Logo da Biossegurança - Por que criar um logo específico? - Blog  Biossegurança | Cristófol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809" y="3258723"/>
            <a:ext cx="2138354" cy="1099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omine o seu cartão de crédito - Previg">
            <a:extLst>
              <a:ext uri="{FF2B5EF4-FFF2-40B4-BE49-F238E27FC236}">
                <a16:creationId xmlns:a16="http://schemas.microsoft.com/office/drawing/2014/main" id="{240309FD-6085-4762-9085-6313EF8599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7797" y="3160999"/>
            <a:ext cx="1627002" cy="1099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elhores ferramentas para otimizar o tempo de resposta no atendimento  online • Designerd">
            <a:extLst>
              <a:ext uri="{FF2B5EF4-FFF2-40B4-BE49-F238E27FC236}">
                <a16:creationId xmlns:a16="http://schemas.microsoft.com/office/drawing/2014/main" id="{2360A6DB-170E-4A4D-A71E-686B023425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348" b="89914" l="10000" r="90000">
                        <a14:foregroundMark x1="65680" y1="9348" x2="68000" y2="9840"/>
                        <a14:foregroundMark x1="38160" y1="21402" x2="33760" y2="37515"/>
                        <a14:foregroundMark x1="30000" y1="27183" x2="28320" y2="52645"/>
                        <a14:foregroundMark x1="28320" y1="52645" x2="34080" y2="75400"/>
                        <a14:foregroundMark x1="38400" y1="21894" x2="55040" y2="13899"/>
                        <a14:foregroundMark x1="55040" y1="13899" x2="55840" y2="14760"/>
                        <a14:foregroundMark x1="65120" y1="36654" x2="66880" y2="64330"/>
                        <a14:foregroundMark x1="70960" y1="37023" x2="71840" y2="62362"/>
                        <a14:foregroundMark x1="71840" y1="62362" x2="70640" y2="66052"/>
                        <a14:foregroundMark x1="70960" y1="35301" x2="73840" y2="52276"/>
                        <a14:foregroundMark x1="70640" y1="61132" x2="65680" y2="75031"/>
                        <a14:foregroundMark x1="46560" y1="13407" x2="41920" y2="16482"/>
                        <a14:foregroundMark x1="52320" y1="14268" x2="59920" y2="151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9514" y="2709492"/>
            <a:ext cx="2889885" cy="187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4F6EB792-77E3-41E0-9A7A-37B49F69A6FB}"/>
              </a:ext>
            </a:extLst>
          </p:cNvPr>
          <p:cNvSpPr txBox="1"/>
          <p:nvPr/>
        </p:nvSpPr>
        <p:spPr>
          <a:xfrm>
            <a:off x="1036897" y="4491613"/>
            <a:ext cx="2448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Pagamento à vista, com desconto </a:t>
            </a:r>
            <a:r>
              <a:rPr lang="pt-BR" dirty="0" smtClean="0"/>
              <a:t>(57%)</a:t>
            </a:r>
            <a:endParaRPr lang="pt-BR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09B5EE7-FF63-49C3-91C4-E0D778F24061}"/>
              </a:ext>
            </a:extLst>
          </p:cNvPr>
          <p:cNvSpPr txBox="1"/>
          <p:nvPr/>
        </p:nvSpPr>
        <p:spPr>
          <a:xfrm>
            <a:off x="4193351" y="4506031"/>
            <a:ext cx="2448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Parcelamento</a:t>
            </a:r>
          </a:p>
          <a:p>
            <a:pPr algn="ctr"/>
            <a:r>
              <a:rPr lang="pt-BR" dirty="0"/>
              <a:t>(</a:t>
            </a:r>
            <a:r>
              <a:rPr lang="pt-BR" dirty="0" smtClean="0"/>
              <a:t>10%)</a:t>
            </a:r>
            <a:endParaRPr lang="pt-BR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75460CB-252A-4FC7-95A5-235B3CBDB1A6}"/>
              </a:ext>
            </a:extLst>
          </p:cNvPr>
          <p:cNvSpPr txBox="1"/>
          <p:nvPr/>
        </p:nvSpPr>
        <p:spPr>
          <a:xfrm>
            <a:off x="6687619" y="4514981"/>
            <a:ext cx="2448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Biossegurança</a:t>
            </a:r>
          </a:p>
          <a:p>
            <a:pPr algn="ctr"/>
            <a:r>
              <a:rPr lang="pt-BR" dirty="0" smtClean="0"/>
              <a:t>(1%)</a:t>
            </a:r>
            <a:endParaRPr lang="pt-BR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BB439BDB-F255-4152-A290-68E01C326677}"/>
              </a:ext>
            </a:extLst>
          </p:cNvPr>
          <p:cNvSpPr txBox="1"/>
          <p:nvPr/>
        </p:nvSpPr>
        <p:spPr>
          <a:xfrm>
            <a:off x="9322334" y="4517827"/>
            <a:ext cx="2448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Atendimento</a:t>
            </a:r>
          </a:p>
          <a:p>
            <a:pPr algn="ctr"/>
            <a:r>
              <a:rPr lang="pt-BR" dirty="0" smtClean="0"/>
              <a:t>(</a:t>
            </a:r>
            <a:r>
              <a:rPr lang="pt-BR" dirty="0"/>
              <a:t>2</a:t>
            </a:r>
            <a:r>
              <a:rPr lang="pt-BR" dirty="0" smtClean="0"/>
              <a:t>%)</a:t>
            </a:r>
            <a:endParaRPr lang="pt-BR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697EA913-B489-4543-8E16-BBF3453691F8}"/>
              </a:ext>
            </a:extLst>
          </p:cNvPr>
          <p:cNvSpPr/>
          <p:nvPr/>
        </p:nvSpPr>
        <p:spPr>
          <a:xfrm>
            <a:off x="296668" y="342846"/>
            <a:ext cx="1133929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500" b="1" dirty="0">
                <a:latin typeface="Comic Sans MS" panose="030F0702030302020204" pitchFamily="66" charset="0"/>
              </a:rPr>
              <a:t>No momento das compras, o pagamento à vista, com desconto e o atendimento serão os principais atrativos considerados...</a:t>
            </a:r>
            <a:endParaRPr lang="pt-BR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19735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lor, floral, plano de fundo, fronteira Foto stock gratuita - Public Domain  Pictures">
            <a:extLst>
              <a:ext uri="{FF2B5EF4-FFF2-40B4-BE49-F238E27FC236}">
                <a16:creationId xmlns:a16="http://schemas.microsoft.com/office/drawing/2014/main" id="{088F8973-04C7-4287-8C69-14D18C2A7A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466" b="-1"/>
          <a:stretch/>
        </p:blipFill>
        <p:spPr bwMode="auto">
          <a:xfrm>
            <a:off x="20" y="10"/>
            <a:ext cx="611654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3A634217-1FE8-4A0A-92D4-19586D1ED066}"/>
              </a:ext>
            </a:extLst>
          </p:cNvPr>
          <p:cNvSpPr/>
          <p:nvPr/>
        </p:nvSpPr>
        <p:spPr>
          <a:xfrm>
            <a:off x="6350904" y="2098406"/>
            <a:ext cx="5653741" cy="38436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 smtClean="0">
                <a:latin typeface="Comic Sans MS" panose="030F0702030302020204" pitchFamily="66" charset="0"/>
              </a:rPr>
              <a:t>91,4% </a:t>
            </a:r>
            <a:r>
              <a:rPr lang="en-US" sz="1500" dirty="0">
                <a:latin typeface="Comic Sans MS" panose="030F0702030302020204" pitchFamily="66" charset="0"/>
              </a:rPr>
              <a:t>dos </a:t>
            </a:r>
            <a:r>
              <a:rPr lang="en-US" sz="1500" dirty="0" err="1">
                <a:latin typeface="Comic Sans MS" panose="030F0702030302020204" pitchFamily="66" charset="0"/>
              </a:rPr>
              <a:t>filhos</a:t>
            </a:r>
            <a:r>
              <a:rPr lang="en-US" sz="1500" dirty="0"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latin typeface="Comic Sans MS" panose="030F0702030302020204" pitchFamily="66" charset="0"/>
              </a:rPr>
              <a:t>pretendem</a:t>
            </a:r>
            <a:r>
              <a:rPr lang="en-US" sz="1500" dirty="0"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latin typeface="Comic Sans MS" panose="030F0702030302020204" pitchFamily="66" charset="0"/>
              </a:rPr>
              <a:t>passar</a:t>
            </a:r>
            <a:r>
              <a:rPr lang="en-US" sz="1500" dirty="0">
                <a:latin typeface="Comic Sans MS" panose="030F0702030302020204" pitchFamily="66" charset="0"/>
              </a:rPr>
              <a:t> o </a:t>
            </a:r>
            <a:r>
              <a:rPr lang="en-US" sz="1500" dirty="0" err="1">
                <a:latin typeface="Comic Sans MS" panose="030F0702030302020204" pitchFamily="66" charset="0"/>
              </a:rPr>
              <a:t>dia</a:t>
            </a:r>
            <a:r>
              <a:rPr lang="en-US" sz="1500" dirty="0"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latin typeface="Comic Sans MS" panose="030F0702030302020204" pitchFamily="66" charset="0"/>
              </a:rPr>
              <a:t>reunido</a:t>
            </a:r>
            <a:r>
              <a:rPr lang="en-US" sz="1500" dirty="0">
                <a:latin typeface="Comic Sans MS" panose="030F0702030302020204" pitchFamily="66" charset="0"/>
              </a:rPr>
              <a:t> com a </a:t>
            </a:r>
            <a:r>
              <a:rPr lang="en-US" sz="1500" dirty="0" err="1">
                <a:latin typeface="Comic Sans MS" panose="030F0702030302020204" pitchFamily="66" charset="0"/>
              </a:rPr>
              <a:t>família</a:t>
            </a:r>
            <a:r>
              <a:rPr lang="en-US" sz="1500" dirty="0">
                <a:latin typeface="Comic Sans MS" panose="030F0702030302020204" pitchFamily="66" charset="0"/>
              </a:rPr>
              <a:t>/</a:t>
            </a:r>
            <a:r>
              <a:rPr lang="en-US" sz="1500" dirty="0" err="1">
                <a:latin typeface="Comic Sans MS" panose="030F0702030302020204" pitchFamily="66" charset="0"/>
              </a:rPr>
              <a:t>mãe</a:t>
            </a:r>
            <a:r>
              <a:rPr lang="en-US" sz="1500" dirty="0">
                <a:latin typeface="Comic Sans MS" panose="030F0702030302020204" pitchFamily="66" charset="0"/>
              </a:rPr>
              <a:t>;</a:t>
            </a: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dirty="0">
              <a:latin typeface="Comic Sans MS" panose="030F0702030302020204" pitchFamily="66" charset="0"/>
            </a:endParaRP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 smtClean="0">
                <a:latin typeface="Comic Sans MS" panose="030F0702030302020204" pitchFamily="66" charset="0"/>
              </a:rPr>
              <a:t>2,15% </a:t>
            </a:r>
            <a:r>
              <a:rPr lang="en-US" sz="1500" dirty="0" err="1">
                <a:latin typeface="Comic Sans MS" panose="030F0702030302020204" pitchFamily="66" charset="0"/>
              </a:rPr>
              <a:t>pretende</a:t>
            </a:r>
            <a:r>
              <a:rPr lang="en-US" sz="1500" dirty="0"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latin typeface="Comic Sans MS" panose="030F0702030302020204" pitchFamily="66" charset="0"/>
              </a:rPr>
              <a:t>comprar</a:t>
            </a:r>
            <a:r>
              <a:rPr lang="en-US" sz="1500" dirty="0"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latin typeface="Comic Sans MS" panose="030F0702030302020204" pitchFamily="66" charset="0"/>
              </a:rPr>
              <a:t>ingredientes</a:t>
            </a:r>
            <a:r>
              <a:rPr lang="en-US" sz="1500" dirty="0">
                <a:latin typeface="Comic Sans MS" panose="030F0702030302020204" pitchFamily="66" charset="0"/>
              </a:rPr>
              <a:t> para que a </a:t>
            </a:r>
            <a:r>
              <a:rPr lang="en-US" sz="1500" dirty="0" err="1">
                <a:latin typeface="Comic Sans MS" panose="030F0702030302020204" pitchFamily="66" charset="0"/>
              </a:rPr>
              <a:t>mãe</a:t>
            </a:r>
            <a:r>
              <a:rPr lang="en-US" sz="1500" dirty="0"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latin typeface="Comic Sans MS" panose="030F0702030302020204" pitchFamily="66" charset="0"/>
              </a:rPr>
              <a:t>possa</a:t>
            </a:r>
            <a:r>
              <a:rPr lang="en-US" sz="1500" dirty="0"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latin typeface="Comic Sans MS" panose="030F0702030302020204" pitchFamily="66" charset="0"/>
              </a:rPr>
              <a:t>preparar</a:t>
            </a:r>
            <a:r>
              <a:rPr lang="en-US" sz="1500" dirty="0"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latin typeface="Comic Sans MS" panose="030F0702030302020204" pitchFamily="66" charset="0"/>
              </a:rPr>
              <a:t>sua</a:t>
            </a:r>
            <a:r>
              <a:rPr lang="en-US" sz="1500" dirty="0"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latin typeface="Comic Sans MS" panose="030F0702030302020204" pitchFamily="66" charset="0"/>
              </a:rPr>
              <a:t>própria</a:t>
            </a:r>
            <a:r>
              <a:rPr lang="en-US" sz="1500" dirty="0"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latin typeface="Comic Sans MS" panose="030F0702030302020204" pitchFamily="66" charset="0"/>
              </a:rPr>
              <a:t>refeição</a:t>
            </a:r>
            <a:r>
              <a:rPr lang="en-US" sz="1500" dirty="0">
                <a:latin typeface="Comic Sans MS" panose="030F0702030302020204" pitchFamily="66" charset="0"/>
              </a:rPr>
              <a:t>;</a:t>
            </a: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dirty="0">
              <a:latin typeface="Comic Sans MS" panose="030F0702030302020204" pitchFamily="66" charset="0"/>
            </a:endParaRP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latin typeface="Comic Sans MS" panose="030F0702030302020204" pitchFamily="66" charset="0"/>
              </a:rPr>
              <a:t>Para </a:t>
            </a:r>
            <a:r>
              <a:rPr lang="en-US" sz="1500" dirty="0" smtClean="0">
                <a:latin typeface="Comic Sans MS" panose="030F0702030302020204" pitchFamily="66" charset="0"/>
              </a:rPr>
              <a:t>2,15% </a:t>
            </a:r>
            <a:r>
              <a:rPr lang="en-US" sz="1500" dirty="0">
                <a:latin typeface="Comic Sans MS" panose="030F0702030302020204" pitchFamily="66" charset="0"/>
              </a:rPr>
              <a:t>as </a:t>
            </a:r>
            <a:r>
              <a:rPr lang="en-US" sz="1500" dirty="0" err="1">
                <a:latin typeface="Comic Sans MS" panose="030F0702030302020204" pitchFamily="66" charset="0"/>
              </a:rPr>
              <a:t>comemorações</a:t>
            </a:r>
            <a:r>
              <a:rPr lang="en-US" sz="1500" dirty="0"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latin typeface="Comic Sans MS" panose="030F0702030302020204" pitchFamily="66" charset="0"/>
              </a:rPr>
              <a:t>serão</a:t>
            </a:r>
            <a:r>
              <a:rPr lang="en-US" sz="1500" dirty="0">
                <a:latin typeface="Comic Sans MS" panose="030F0702030302020204" pitchFamily="66" charset="0"/>
              </a:rPr>
              <a:t> a </a:t>
            </a:r>
            <a:r>
              <a:rPr lang="en-US" sz="1500" dirty="0" err="1">
                <a:latin typeface="Comic Sans MS" panose="030F0702030302020204" pitchFamily="66" charset="0"/>
              </a:rPr>
              <a:t>distância</a:t>
            </a:r>
            <a:r>
              <a:rPr lang="en-US" sz="1500" dirty="0">
                <a:latin typeface="Comic Sans MS" panose="030F0702030302020204" pitchFamily="66" charset="0"/>
              </a:rPr>
              <a:t> (</a:t>
            </a:r>
            <a:r>
              <a:rPr lang="en-US" sz="1500" dirty="0" err="1">
                <a:latin typeface="Comic Sans MS" panose="030F0702030302020204" pitchFamily="66" charset="0"/>
              </a:rPr>
              <a:t>telefone</a:t>
            </a:r>
            <a:r>
              <a:rPr lang="en-US" sz="1500" dirty="0">
                <a:latin typeface="Comic Sans MS" panose="030F0702030302020204" pitchFamily="66" charset="0"/>
              </a:rPr>
              <a:t>, </a:t>
            </a:r>
            <a:r>
              <a:rPr lang="en-US" sz="1500" dirty="0" err="1">
                <a:latin typeface="Comic Sans MS" panose="030F0702030302020204" pitchFamily="66" charset="0"/>
              </a:rPr>
              <a:t>vídeo</a:t>
            </a:r>
            <a:r>
              <a:rPr lang="en-US" sz="1500" dirty="0"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latin typeface="Comic Sans MS" panose="030F0702030302020204" pitchFamily="66" charset="0"/>
              </a:rPr>
              <a:t>chamada</a:t>
            </a:r>
            <a:r>
              <a:rPr lang="en-US" sz="1500" dirty="0">
                <a:latin typeface="Comic Sans MS" panose="030F0702030302020204" pitchFamily="66" charset="0"/>
              </a:rPr>
              <a:t>...)</a:t>
            </a: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dirty="0">
              <a:latin typeface="Comic Sans MS" panose="030F0702030302020204" pitchFamily="66" charset="0"/>
            </a:endParaRP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latin typeface="Comic Sans MS" panose="030F0702030302020204" pitchFamily="66" charset="0"/>
              </a:rPr>
              <a:t>Caso </a:t>
            </a:r>
            <a:r>
              <a:rPr lang="en-US" sz="1500" dirty="0" err="1">
                <a:latin typeface="Comic Sans MS" panose="030F0702030302020204" pitchFamily="66" charset="0"/>
              </a:rPr>
              <a:t>não</a:t>
            </a:r>
            <a:r>
              <a:rPr lang="en-US" sz="1500" dirty="0"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latin typeface="Comic Sans MS" panose="030F0702030302020204" pitchFamily="66" charset="0"/>
              </a:rPr>
              <a:t>houvesse</a:t>
            </a:r>
            <a:r>
              <a:rPr lang="en-US" sz="1500" dirty="0">
                <a:latin typeface="Comic Sans MS" panose="030F0702030302020204" pitchFamily="66" charset="0"/>
              </a:rPr>
              <a:t> a </a:t>
            </a:r>
            <a:r>
              <a:rPr lang="en-US" sz="1500" dirty="0" err="1">
                <a:latin typeface="Comic Sans MS" panose="030F0702030302020204" pitchFamily="66" charset="0"/>
              </a:rPr>
              <a:t>pandemia</a:t>
            </a:r>
            <a:r>
              <a:rPr lang="en-US" sz="1500" dirty="0"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latin typeface="Comic Sans MS" panose="030F0702030302020204" pitchFamily="66" charset="0"/>
              </a:rPr>
              <a:t>ou</a:t>
            </a:r>
            <a:r>
              <a:rPr lang="en-US" sz="1500" dirty="0"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latin typeface="Comic Sans MS" panose="030F0702030302020204" pitchFamily="66" charset="0"/>
              </a:rPr>
              <a:t>medidas</a:t>
            </a:r>
            <a:r>
              <a:rPr lang="en-US" sz="1500" dirty="0"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latin typeface="Comic Sans MS" panose="030F0702030302020204" pitchFamily="66" charset="0"/>
              </a:rPr>
              <a:t>mais</a:t>
            </a:r>
            <a:r>
              <a:rPr lang="en-US" sz="1500" dirty="0"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latin typeface="Comic Sans MS" panose="030F0702030302020204" pitchFamily="66" charset="0"/>
              </a:rPr>
              <a:t>restritivas</a:t>
            </a:r>
            <a:r>
              <a:rPr lang="en-US" sz="1500">
                <a:latin typeface="Comic Sans MS" panose="030F0702030302020204" pitchFamily="66" charset="0"/>
              </a:rPr>
              <a:t>, 9</a:t>
            </a:r>
            <a:r>
              <a:rPr lang="en-US" sz="1500" smtClean="0">
                <a:latin typeface="Comic Sans MS" panose="030F0702030302020204" pitchFamily="66" charset="0"/>
              </a:rPr>
              <a:t>% </a:t>
            </a:r>
            <a:r>
              <a:rPr lang="en-US" sz="1500" dirty="0" err="1">
                <a:latin typeface="Comic Sans MS" panose="030F0702030302020204" pitchFamily="66" charset="0"/>
              </a:rPr>
              <a:t>comemoraria</a:t>
            </a:r>
            <a:r>
              <a:rPr lang="en-US" sz="1500" dirty="0">
                <a:latin typeface="Comic Sans MS" panose="030F0702030302020204" pitchFamily="66" charset="0"/>
              </a:rPr>
              <a:t> com </a:t>
            </a:r>
            <a:r>
              <a:rPr lang="en-US" sz="1500" dirty="0" err="1">
                <a:latin typeface="Comic Sans MS" panose="030F0702030302020204" pitchFamily="66" charset="0"/>
              </a:rPr>
              <a:t>mais</a:t>
            </a:r>
            <a:r>
              <a:rPr lang="en-US" sz="1500" dirty="0"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latin typeface="Comic Sans MS" panose="030F0702030302020204" pitchFamily="66" charset="0"/>
              </a:rPr>
              <a:t>familiares</a:t>
            </a:r>
            <a:r>
              <a:rPr lang="en-US" sz="1500" dirty="0">
                <a:latin typeface="Comic Sans MS" panose="030F0702030302020204" pitchFamily="66" charset="0"/>
              </a:rPr>
              <a:t>…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B52A38B-275F-4006-97AC-3CA7B4D62B42}"/>
              </a:ext>
            </a:extLst>
          </p:cNvPr>
          <p:cNvSpPr txBox="1"/>
          <p:nvPr/>
        </p:nvSpPr>
        <p:spPr>
          <a:xfrm>
            <a:off x="5514364" y="359219"/>
            <a:ext cx="6096000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500" b="1" dirty="0">
                <a:latin typeface="Comic Sans MS" panose="030F0702030302020204" pitchFamily="66" charset="0"/>
              </a:rPr>
              <a:t>Como </a:t>
            </a:r>
            <a:r>
              <a:rPr lang="en-US" sz="2500" b="1" dirty="0" err="1">
                <a:latin typeface="Comic Sans MS" panose="030F0702030302020204" pitchFamily="66" charset="0"/>
              </a:rPr>
              <a:t>serão</a:t>
            </a:r>
            <a:r>
              <a:rPr lang="en-US" sz="2500" b="1" dirty="0">
                <a:latin typeface="Comic Sans MS" panose="030F0702030302020204" pitchFamily="66" charset="0"/>
              </a:rPr>
              <a:t> as </a:t>
            </a:r>
            <a:r>
              <a:rPr lang="en-US" sz="2500" b="1" dirty="0" err="1">
                <a:latin typeface="Comic Sans MS" panose="030F0702030302020204" pitchFamily="66" charset="0"/>
              </a:rPr>
              <a:t>comemorações</a:t>
            </a:r>
            <a:r>
              <a:rPr lang="en-US" sz="2500" b="1" dirty="0">
                <a:latin typeface="Comic Sans MS" panose="030F0702030302020204" pitchFamily="66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728251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Mães inspiradoras dos desenhos animados - Blog Moda Infantil">
            <a:extLst>
              <a:ext uri="{FF2B5EF4-FFF2-40B4-BE49-F238E27FC236}">
                <a16:creationId xmlns:a16="http://schemas.microsoft.com/office/drawing/2014/main" id="{4D97B89E-6094-4150-8848-704DCAEE88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41" r="23941"/>
          <a:stretch/>
        </p:blipFill>
        <p:spPr bwMode="auto">
          <a:xfrm>
            <a:off x="5797543" y="10"/>
            <a:ext cx="639415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085DF47A-1296-40BE-BA73-2335D43C96B7}"/>
              </a:ext>
            </a:extLst>
          </p:cNvPr>
          <p:cNvSpPr txBox="1"/>
          <p:nvPr/>
        </p:nvSpPr>
        <p:spPr>
          <a:xfrm>
            <a:off x="628830" y="60213"/>
            <a:ext cx="4803636" cy="13116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500" b="1" dirty="0" err="1">
                <a:solidFill>
                  <a:srgbClr val="000000"/>
                </a:solidFill>
                <a:latin typeface="Comic Sans MS" panose="030F0702030302020204" pitchFamily="66" charset="0"/>
                <a:ea typeface="+mj-ea"/>
                <a:cs typeface="+mj-cs"/>
              </a:rPr>
              <a:t>Destaques</a:t>
            </a:r>
            <a:endParaRPr lang="en-US" sz="3500" b="1" dirty="0">
              <a:solidFill>
                <a:srgbClr val="000000"/>
              </a:solidFill>
              <a:latin typeface="Comic Sans MS" panose="030F0702030302020204" pitchFamily="66" charset="0"/>
              <a:ea typeface="+mj-ea"/>
              <a:cs typeface="+mj-cs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EE928E61-AC40-4357-B56F-2057B21A2D47}"/>
              </a:ext>
            </a:extLst>
          </p:cNvPr>
          <p:cNvSpPr/>
          <p:nvPr/>
        </p:nvSpPr>
        <p:spPr>
          <a:xfrm>
            <a:off x="399292" y="1801073"/>
            <a:ext cx="5262711" cy="37888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 algn="just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Os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maiores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gastos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médios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com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presentes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ocorrerão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em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Três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Lagoas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(R$178,45) e Ponta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Porã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(R$172,00);</a:t>
            </a:r>
          </a:p>
          <a:p>
            <a:pPr indent="-228600" algn="just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indent="-228600" algn="just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No que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diz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respeito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os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gastos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médios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com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comemorações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,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houve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destaque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para Bonito (R$195,54) e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Dourados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(R$156,69);</a:t>
            </a:r>
          </a:p>
          <a:p>
            <a:pPr indent="-228600" algn="just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indent="-228600" algn="just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Os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maiores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crescimentos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da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movimentação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financeira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ocorrerão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em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Bonito e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Três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Lagoas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;</a:t>
            </a:r>
          </a:p>
          <a:p>
            <a:pPr indent="-228600" algn="just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indent="-228600" algn="just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Dentre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os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principais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motivos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para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àqueles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que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não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presentearão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estão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: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falecimento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da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mãe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e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questões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financeiras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.</a:t>
            </a:r>
          </a:p>
          <a:p>
            <a:pPr indent="-228600" algn="just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indent="-228600" algn="just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dirty="0">
              <a:solidFill>
                <a:srgbClr val="00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18698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FC670560-459C-4FFD-BFF9-B43AE6C2F0B9}"/>
              </a:ext>
            </a:extLst>
          </p:cNvPr>
          <p:cNvSpPr txBox="1"/>
          <p:nvPr/>
        </p:nvSpPr>
        <p:spPr>
          <a:xfrm>
            <a:off x="383097" y="107549"/>
            <a:ext cx="11425806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500" b="1" dirty="0" err="1">
                <a:latin typeface="Comic Sans MS" panose="030F0702030302020204" pitchFamily="66" charset="0"/>
              </a:rPr>
              <a:t>Resumo</a:t>
            </a:r>
            <a:r>
              <a:rPr lang="en-US" sz="2500" b="1" dirty="0">
                <a:latin typeface="Comic Sans MS" panose="030F0702030302020204" pitchFamily="66" charset="0"/>
              </a:rPr>
              <a:t> </a:t>
            </a:r>
            <a:r>
              <a:rPr lang="en-US" sz="2500" b="1" dirty="0" err="1">
                <a:latin typeface="Comic Sans MS" panose="030F0702030302020204" pitchFamily="66" charset="0"/>
              </a:rPr>
              <a:t>Cenário</a:t>
            </a:r>
            <a:r>
              <a:rPr lang="en-US" sz="2500" b="1" dirty="0">
                <a:latin typeface="Comic Sans MS" panose="030F0702030302020204" pitchFamily="66" charset="0"/>
              </a:rPr>
              <a:t> 1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EAC14E9E-6A60-4DD4-A2F6-5C5D1D6EE6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2906315"/>
              </p:ext>
            </p:extLst>
          </p:nvPr>
        </p:nvGraphicFramePr>
        <p:xfrm>
          <a:off x="148147" y="741734"/>
          <a:ext cx="11755830" cy="2687263"/>
        </p:xfrm>
        <a:graphic>
          <a:graphicData uri="http://schemas.openxmlformats.org/drawingml/2006/table">
            <a:tbl>
              <a:tblPr/>
              <a:tblGrid>
                <a:gridCol w="2581102">
                  <a:extLst>
                    <a:ext uri="{9D8B030D-6E8A-4147-A177-3AD203B41FA5}">
                      <a16:colId xmlns:a16="http://schemas.microsoft.com/office/drawing/2014/main" val="2396201244"/>
                    </a:ext>
                  </a:extLst>
                </a:gridCol>
                <a:gridCol w="1308728">
                  <a:extLst>
                    <a:ext uri="{9D8B030D-6E8A-4147-A177-3AD203B41FA5}">
                      <a16:colId xmlns:a16="http://schemas.microsoft.com/office/drawing/2014/main" val="2711240654"/>
                    </a:ext>
                  </a:extLst>
                </a:gridCol>
                <a:gridCol w="1445053">
                  <a:extLst>
                    <a:ext uri="{9D8B030D-6E8A-4147-A177-3AD203B41FA5}">
                      <a16:colId xmlns:a16="http://schemas.microsoft.com/office/drawing/2014/main" val="2641881747"/>
                    </a:ext>
                  </a:extLst>
                </a:gridCol>
                <a:gridCol w="1490497">
                  <a:extLst>
                    <a:ext uri="{9D8B030D-6E8A-4147-A177-3AD203B41FA5}">
                      <a16:colId xmlns:a16="http://schemas.microsoft.com/office/drawing/2014/main" val="1890829918"/>
                    </a:ext>
                  </a:extLst>
                </a:gridCol>
                <a:gridCol w="1485951">
                  <a:extLst>
                    <a:ext uri="{9D8B030D-6E8A-4147-A177-3AD203B41FA5}">
                      <a16:colId xmlns:a16="http://schemas.microsoft.com/office/drawing/2014/main" val="4227667038"/>
                    </a:ext>
                  </a:extLst>
                </a:gridCol>
                <a:gridCol w="1726794">
                  <a:extLst>
                    <a:ext uri="{9D8B030D-6E8A-4147-A177-3AD203B41FA5}">
                      <a16:colId xmlns:a16="http://schemas.microsoft.com/office/drawing/2014/main" val="3998964214"/>
                    </a:ext>
                  </a:extLst>
                </a:gridCol>
                <a:gridCol w="1717705">
                  <a:extLst>
                    <a:ext uri="{9D8B030D-6E8A-4147-A177-3AD203B41FA5}">
                      <a16:colId xmlns:a16="http://schemas.microsoft.com/office/drawing/2014/main" val="3510497903"/>
                    </a:ext>
                  </a:extLst>
                </a:gridCol>
              </a:tblGrid>
              <a:tr h="20595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Cidades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2021 Cenário 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353608"/>
                  </a:ext>
                </a:extLst>
              </a:tr>
              <a:tr h="50999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% de pessoas que irão as compras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Gasto Médio R$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Movimentação total R$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% de pessoas que irão as compras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Gasto Médio R$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Movimentação total R$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7863240"/>
                  </a:ext>
                </a:extLst>
              </a:tr>
              <a:tr h="20595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Bonito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69,92%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137,78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1.012.349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35,34%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115,00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427.616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6476588"/>
                  </a:ext>
                </a:extLst>
              </a:tr>
              <a:tr h="20595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Campo Grande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52,50%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113,00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22.345.244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49,02%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125,97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23.129.541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8605934"/>
                  </a:ext>
                </a:extLst>
              </a:tr>
              <a:tr h="20595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Corumbá/Ladário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64,18%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161,20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6.192.866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49,67%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122,94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4.045.121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5662950"/>
                  </a:ext>
                </a:extLst>
              </a:tr>
              <a:tr h="20595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Coxim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31,48%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147,65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751.760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40,59%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132,02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823.149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0578398"/>
                  </a:ext>
                </a:extLst>
              </a:tr>
              <a:tr h="20595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Dourados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63,53%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143,78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8.741.609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38,72%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103,82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4.331.521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4968250"/>
                  </a:ext>
                </a:extLst>
              </a:tr>
              <a:tr h="20595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Ponta Porã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48,12%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172,00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3.563.019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35,90%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110,50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1.650.461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2611296"/>
                  </a:ext>
                </a:extLst>
              </a:tr>
              <a:tr h="20595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Três Lagoas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68,16%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178,45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5.544.668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37,22%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121,72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2.372.245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2666891"/>
                  </a:ext>
                </a:extLst>
              </a:tr>
              <a:tr h="3236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Total dos Municípios pesquisados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54,95%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148,55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48.151.514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41,18%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119,44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36.779.654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565870"/>
                  </a:ext>
                </a:extLst>
              </a:tr>
              <a:tr h="20595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MS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54,95%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148,55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101.070.531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41,18%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119,44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63.553.955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3026649"/>
                  </a:ext>
                </a:extLst>
              </a:tr>
            </a:tbl>
          </a:graphicData>
        </a:graphic>
      </p:graphicFrame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E2D0B963-C822-4D05-BAFE-DD55FBDA24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6559154"/>
              </p:ext>
            </p:extLst>
          </p:nvPr>
        </p:nvGraphicFramePr>
        <p:xfrm>
          <a:off x="148147" y="3719825"/>
          <a:ext cx="11755829" cy="2687260"/>
        </p:xfrm>
        <a:graphic>
          <a:graphicData uri="http://schemas.openxmlformats.org/drawingml/2006/table">
            <a:tbl>
              <a:tblPr/>
              <a:tblGrid>
                <a:gridCol w="2581102">
                  <a:extLst>
                    <a:ext uri="{9D8B030D-6E8A-4147-A177-3AD203B41FA5}">
                      <a16:colId xmlns:a16="http://schemas.microsoft.com/office/drawing/2014/main" val="1978751806"/>
                    </a:ext>
                  </a:extLst>
                </a:gridCol>
                <a:gridCol w="1308728">
                  <a:extLst>
                    <a:ext uri="{9D8B030D-6E8A-4147-A177-3AD203B41FA5}">
                      <a16:colId xmlns:a16="http://schemas.microsoft.com/office/drawing/2014/main" val="4031903213"/>
                    </a:ext>
                  </a:extLst>
                </a:gridCol>
                <a:gridCol w="1445053">
                  <a:extLst>
                    <a:ext uri="{9D8B030D-6E8A-4147-A177-3AD203B41FA5}">
                      <a16:colId xmlns:a16="http://schemas.microsoft.com/office/drawing/2014/main" val="2831360697"/>
                    </a:ext>
                  </a:extLst>
                </a:gridCol>
                <a:gridCol w="1490496">
                  <a:extLst>
                    <a:ext uri="{9D8B030D-6E8A-4147-A177-3AD203B41FA5}">
                      <a16:colId xmlns:a16="http://schemas.microsoft.com/office/drawing/2014/main" val="3217052960"/>
                    </a:ext>
                  </a:extLst>
                </a:gridCol>
                <a:gridCol w="1485951">
                  <a:extLst>
                    <a:ext uri="{9D8B030D-6E8A-4147-A177-3AD203B41FA5}">
                      <a16:colId xmlns:a16="http://schemas.microsoft.com/office/drawing/2014/main" val="926820801"/>
                    </a:ext>
                  </a:extLst>
                </a:gridCol>
                <a:gridCol w="1726794">
                  <a:extLst>
                    <a:ext uri="{9D8B030D-6E8A-4147-A177-3AD203B41FA5}">
                      <a16:colId xmlns:a16="http://schemas.microsoft.com/office/drawing/2014/main" val="3320055843"/>
                    </a:ext>
                  </a:extLst>
                </a:gridCol>
                <a:gridCol w="1717705">
                  <a:extLst>
                    <a:ext uri="{9D8B030D-6E8A-4147-A177-3AD203B41FA5}">
                      <a16:colId xmlns:a16="http://schemas.microsoft.com/office/drawing/2014/main" val="2408534426"/>
                    </a:ext>
                  </a:extLst>
                </a:gridCol>
              </a:tblGrid>
              <a:tr h="21539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Cidades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2021 Cenário 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959722"/>
                  </a:ext>
                </a:extLst>
              </a:tr>
              <a:tr h="53335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% de pessoas que Comemorarão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Gasto Médio R$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Movimentação total R$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% de pessoas que Comemorarão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Gasto Médio R$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Movimentação total R$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0154354"/>
                  </a:ext>
                </a:extLst>
              </a:tr>
              <a:tr h="21539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Bonito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69,92%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195,54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1.375.744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11,28%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86,02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72.134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9761343"/>
                  </a:ext>
                </a:extLst>
              </a:tr>
              <a:tr h="21539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Campo Grande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37,78%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129,68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18.817.045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52,10%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97,97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17.916.849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5484283"/>
                  </a:ext>
                </a:extLst>
              </a:tr>
              <a:tr h="21539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Corumbá/Ladário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62,69%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135,23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5.615.647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63,58%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99,92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3.488.374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9595499"/>
                  </a:ext>
                </a:extLst>
              </a:tr>
              <a:tr h="21539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Coxim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22,96%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112,45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424.406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31,37%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139,49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281.325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6899974"/>
                  </a:ext>
                </a:extLst>
              </a:tr>
              <a:tr h="21539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Dourados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56,02%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156,69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9.377.426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42,48%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101,51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1.826.101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10741"/>
                  </a:ext>
                </a:extLst>
              </a:tr>
              <a:tr h="21539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Ponta Porã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36,47%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117,25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1.861.526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21,61%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103,21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222.792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2567897"/>
                  </a:ext>
                </a:extLst>
              </a:tr>
              <a:tr h="21539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Três Lagoas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65,54%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155,51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5.889.406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39,85%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97,25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667.487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354987"/>
                  </a:ext>
                </a:extLst>
              </a:tr>
              <a:tr h="21539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Total dos Municípios pesquisados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46,93%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145,16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43.361.201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38,44%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92,58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24.475.062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907551"/>
                  </a:ext>
                </a:extLst>
              </a:tr>
              <a:tr h="21539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MS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46,93%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145,16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90.856.583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38,44%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92,58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29.856.163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28382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2902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FC670560-459C-4FFD-BFF9-B43AE6C2F0B9}"/>
              </a:ext>
            </a:extLst>
          </p:cNvPr>
          <p:cNvSpPr txBox="1"/>
          <p:nvPr/>
        </p:nvSpPr>
        <p:spPr>
          <a:xfrm>
            <a:off x="383097" y="107549"/>
            <a:ext cx="11425806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500" b="1" dirty="0" err="1">
                <a:latin typeface="Comic Sans MS" panose="030F0702030302020204" pitchFamily="66" charset="0"/>
              </a:rPr>
              <a:t>Resumo</a:t>
            </a:r>
            <a:r>
              <a:rPr lang="en-US" sz="2500" b="1" dirty="0">
                <a:latin typeface="Comic Sans MS" panose="030F0702030302020204" pitchFamily="66" charset="0"/>
              </a:rPr>
              <a:t> </a:t>
            </a:r>
            <a:r>
              <a:rPr lang="en-US" sz="2500" b="1" dirty="0" err="1">
                <a:latin typeface="Comic Sans MS" panose="030F0702030302020204" pitchFamily="66" charset="0"/>
              </a:rPr>
              <a:t>Cenário</a:t>
            </a:r>
            <a:r>
              <a:rPr lang="en-US" sz="2500" b="1" dirty="0">
                <a:latin typeface="Comic Sans MS" panose="030F0702030302020204" pitchFamily="66" charset="0"/>
              </a:rPr>
              <a:t> 2</a:t>
            </a: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256EBE39-832F-4274-81CF-540EB7AEDF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9069956"/>
              </p:ext>
            </p:extLst>
          </p:nvPr>
        </p:nvGraphicFramePr>
        <p:xfrm>
          <a:off x="153157" y="819150"/>
          <a:ext cx="11859879" cy="2609845"/>
        </p:xfrm>
        <a:graphic>
          <a:graphicData uri="http://schemas.openxmlformats.org/drawingml/2006/table">
            <a:tbl>
              <a:tblPr/>
              <a:tblGrid>
                <a:gridCol w="2708649">
                  <a:extLst>
                    <a:ext uri="{9D8B030D-6E8A-4147-A177-3AD203B41FA5}">
                      <a16:colId xmlns:a16="http://schemas.microsoft.com/office/drawing/2014/main" val="1088280709"/>
                    </a:ext>
                  </a:extLst>
                </a:gridCol>
                <a:gridCol w="1373400">
                  <a:extLst>
                    <a:ext uri="{9D8B030D-6E8A-4147-A177-3AD203B41FA5}">
                      <a16:colId xmlns:a16="http://schemas.microsoft.com/office/drawing/2014/main" val="137173009"/>
                    </a:ext>
                  </a:extLst>
                </a:gridCol>
                <a:gridCol w="1516463">
                  <a:extLst>
                    <a:ext uri="{9D8B030D-6E8A-4147-A177-3AD203B41FA5}">
                      <a16:colId xmlns:a16="http://schemas.microsoft.com/office/drawing/2014/main" val="3377275179"/>
                    </a:ext>
                  </a:extLst>
                </a:gridCol>
                <a:gridCol w="1344787">
                  <a:extLst>
                    <a:ext uri="{9D8B030D-6E8A-4147-A177-3AD203B41FA5}">
                      <a16:colId xmlns:a16="http://schemas.microsoft.com/office/drawing/2014/main" val="1014914911"/>
                    </a:ext>
                  </a:extLst>
                </a:gridCol>
                <a:gridCol w="1301868">
                  <a:extLst>
                    <a:ext uri="{9D8B030D-6E8A-4147-A177-3AD203B41FA5}">
                      <a16:colId xmlns:a16="http://schemas.microsoft.com/office/drawing/2014/main" val="321450830"/>
                    </a:ext>
                  </a:extLst>
                </a:gridCol>
                <a:gridCol w="1812125">
                  <a:extLst>
                    <a:ext uri="{9D8B030D-6E8A-4147-A177-3AD203B41FA5}">
                      <a16:colId xmlns:a16="http://schemas.microsoft.com/office/drawing/2014/main" val="1314765513"/>
                    </a:ext>
                  </a:extLst>
                </a:gridCol>
                <a:gridCol w="1802587">
                  <a:extLst>
                    <a:ext uri="{9D8B030D-6E8A-4147-A177-3AD203B41FA5}">
                      <a16:colId xmlns:a16="http://schemas.microsoft.com/office/drawing/2014/main" val="2153244109"/>
                    </a:ext>
                  </a:extLst>
                </a:gridCol>
              </a:tblGrid>
              <a:tr h="20918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Cidades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2021 Cenário 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4938369"/>
                  </a:ext>
                </a:extLst>
              </a:tr>
              <a:tr h="51798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% de pessoas que irão as compras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Gasto Médio R$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Movimentação total R$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% de pessoas que irão as compras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Gasto Médio R$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Movimentação total R$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0565014"/>
                  </a:ext>
                </a:extLst>
              </a:tr>
              <a:tr h="20918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Bonito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83,46%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179,61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1.535.622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35,34%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115,00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427.616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363716"/>
                  </a:ext>
                </a:extLst>
              </a:tr>
              <a:tr h="20918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Campo Grande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52,22%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110,32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21.694.396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49,02%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125,97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23.129.541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626682"/>
                  </a:ext>
                </a:extLst>
              </a:tr>
              <a:tr h="20918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Corumbá/Ladário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67,91%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160,00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6.598.084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49,67%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122,94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4.045.121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5188289"/>
                  </a:ext>
                </a:extLst>
              </a:tr>
              <a:tr h="20918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Coxim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28,89%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154,37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728.753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40,59%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132,02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823.149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158609"/>
                  </a:ext>
                </a:extLst>
              </a:tr>
              <a:tr h="20918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Dourados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71,43%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158,88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10.829.711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38,72%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103,82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4.331.521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0050552"/>
                  </a:ext>
                </a:extLst>
              </a:tr>
              <a:tr h="20918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Ponta Porã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34,96%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178,39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2.657.736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35,90%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110,50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1.650.461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5683603"/>
                  </a:ext>
                </a:extLst>
              </a:tr>
              <a:tr h="20918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Três Lagoas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80,90%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178,96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6.851.839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37,22%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121,72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2.372.245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3398832"/>
                  </a:ext>
                </a:extLst>
              </a:tr>
              <a:tr h="20918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Total dos Municípios pesquisados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57,02%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156,68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50.896.140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41,18%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119,44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36.779.654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5869137"/>
                  </a:ext>
                </a:extLst>
              </a:tr>
              <a:tr h="20918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MS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57,02%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156,68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110.532.429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41,18%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119,44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63.553.955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6289169"/>
                  </a:ext>
                </a:extLst>
              </a:tr>
            </a:tbl>
          </a:graphicData>
        </a:graphic>
      </p:graphicFrame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7530F4C6-EB43-4A07-B033-F519A6D8FD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1103199"/>
              </p:ext>
            </p:extLst>
          </p:nvPr>
        </p:nvGraphicFramePr>
        <p:xfrm>
          <a:off x="153156" y="3845661"/>
          <a:ext cx="11859880" cy="2787343"/>
        </p:xfrm>
        <a:graphic>
          <a:graphicData uri="http://schemas.openxmlformats.org/drawingml/2006/table">
            <a:tbl>
              <a:tblPr/>
              <a:tblGrid>
                <a:gridCol w="2696722">
                  <a:extLst>
                    <a:ext uri="{9D8B030D-6E8A-4147-A177-3AD203B41FA5}">
                      <a16:colId xmlns:a16="http://schemas.microsoft.com/office/drawing/2014/main" val="3975031489"/>
                    </a:ext>
                  </a:extLst>
                </a:gridCol>
                <a:gridCol w="1367353">
                  <a:extLst>
                    <a:ext uri="{9D8B030D-6E8A-4147-A177-3AD203B41FA5}">
                      <a16:colId xmlns:a16="http://schemas.microsoft.com/office/drawing/2014/main" val="2487112394"/>
                    </a:ext>
                  </a:extLst>
                </a:gridCol>
                <a:gridCol w="1509784">
                  <a:extLst>
                    <a:ext uri="{9D8B030D-6E8A-4147-A177-3AD203B41FA5}">
                      <a16:colId xmlns:a16="http://schemas.microsoft.com/office/drawing/2014/main" val="3619864823"/>
                    </a:ext>
                  </a:extLst>
                </a:gridCol>
                <a:gridCol w="1338865">
                  <a:extLst>
                    <a:ext uri="{9D8B030D-6E8A-4147-A177-3AD203B41FA5}">
                      <a16:colId xmlns:a16="http://schemas.microsoft.com/office/drawing/2014/main" val="652812055"/>
                    </a:ext>
                  </a:extLst>
                </a:gridCol>
                <a:gridCol w="1348361">
                  <a:extLst>
                    <a:ext uri="{9D8B030D-6E8A-4147-A177-3AD203B41FA5}">
                      <a16:colId xmlns:a16="http://schemas.microsoft.com/office/drawing/2014/main" val="1797145120"/>
                    </a:ext>
                  </a:extLst>
                </a:gridCol>
                <a:gridCol w="1804145">
                  <a:extLst>
                    <a:ext uri="{9D8B030D-6E8A-4147-A177-3AD203B41FA5}">
                      <a16:colId xmlns:a16="http://schemas.microsoft.com/office/drawing/2014/main" val="2096109172"/>
                    </a:ext>
                  </a:extLst>
                </a:gridCol>
                <a:gridCol w="1794650">
                  <a:extLst>
                    <a:ext uri="{9D8B030D-6E8A-4147-A177-3AD203B41FA5}">
                      <a16:colId xmlns:a16="http://schemas.microsoft.com/office/drawing/2014/main" val="2024906168"/>
                    </a:ext>
                  </a:extLst>
                </a:gridCol>
              </a:tblGrid>
              <a:tr h="22341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Cidades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2021 Cenário 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724703"/>
                  </a:ext>
                </a:extLst>
              </a:tr>
              <a:tr h="55321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% de pessoas que Comemorarão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Gasto Médio R$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Movimentação total R$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% de pessoas que Comemorarão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Gasto Médio R$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Movimentação total R$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9882253"/>
                  </a:ext>
                </a:extLst>
              </a:tr>
              <a:tr h="22341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Bonito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83,46%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242,02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1.954.630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11,28%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86,02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72.134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7846819"/>
                  </a:ext>
                </a:extLst>
              </a:tr>
              <a:tr h="22341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Campo Grande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42,22%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128,26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20.559.427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52,10%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97,97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17.916.849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3648066"/>
                  </a:ext>
                </a:extLst>
              </a:tr>
              <a:tr h="22341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Corumbá/Ladário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81,34%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139,77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7.126.786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63,58%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99,92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3.488.374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6929678"/>
                  </a:ext>
                </a:extLst>
              </a:tr>
              <a:tr h="22341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Coxim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28,52%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159,60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724.713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31,37%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139,49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281.325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197966"/>
                  </a:ext>
                </a:extLst>
              </a:tr>
              <a:tr h="22341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Dourados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65,41%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174,49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11.992.290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42,48%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101,51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1.826.101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498783"/>
                  </a:ext>
                </a:extLst>
              </a:tr>
              <a:tr h="22341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Ponta Porã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29,70%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143,68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1.831.505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21,61%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103,21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222.792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7283924"/>
                  </a:ext>
                </a:extLst>
              </a:tr>
              <a:tr h="22341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Três Lagoas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81,27%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175,89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7.698.278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39,85%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97,25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667.487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32793"/>
                  </a:ext>
                </a:extLst>
              </a:tr>
              <a:tr h="22341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Total dos Municípios pesquisados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54,19%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167,44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51.887.629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38,44%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92,58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24.475.062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0462073"/>
                  </a:ext>
                </a:extLst>
              </a:tr>
              <a:tr h="22341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MS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54,19%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167,44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116.706.416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38,44%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92,58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29.856.163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84294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723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9" name="Picture 25" descr="Nenhuma descriÃ§Ã£o de foto disponÃ­vel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0580" y="3628520"/>
            <a:ext cx="1012393" cy="7766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/>
          <p:cNvSpPr/>
          <p:nvPr/>
        </p:nvSpPr>
        <p:spPr>
          <a:xfrm>
            <a:off x="0" y="115890"/>
            <a:ext cx="12192000" cy="349249"/>
          </a:xfrm>
          <a:prstGeom prst="rect">
            <a:avLst/>
          </a:prstGeom>
          <a:solidFill>
            <a:srgbClr val="722745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1500" dirty="0">
                <a:solidFill>
                  <a:schemeClr val="bg1"/>
                </a:solidFill>
                <a:latin typeface="Comic Sans MS" panose="030F0702030302020204" pitchFamily="66" charset="0"/>
              </a:rPr>
              <a:t>REALIZAÇÃO</a:t>
            </a:r>
          </a:p>
        </p:txBody>
      </p:sp>
      <p:sp>
        <p:nvSpPr>
          <p:cNvPr id="6" name="Retângulo 5"/>
          <p:cNvSpPr/>
          <p:nvPr/>
        </p:nvSpPr>
        <p:spPr>
          <a:xfrm>
            <a:off x="-1" y="1521492"/>
            <a:ext cx="12191999" cy="323333"/>
          </a:xfrm>
          <a:prstGeom prst="rect">
            <a:avLst/>
          </a:prstGeom>
          <a:solidFill>
            <a:srgbClr val="722745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1500" dirty="0">
                <a:solidFill>
                  <a:schemeClr val="bg1"/>
                </a:solidFill>
              </a:rPr>
              <a:t>PARCEIROS</a:t>
            </a:r>
          </a:p>
        </p:txBody>
      </p:sp>
      <p:pic>
        <p:nvPicPr>
          <p:cNvPr id="3077" name="Imagem 6" descr="C:\Users\danie\AppData\Local\Temp\Rar$DIa0.666\IP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105" y="687388"/>
            <a:ext cx="1088231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Imagem 7" descr="Resultado de imagem para fecomercio m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062" y="712788"/>
            <a:ext cx="129101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Imagem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0491" y="695327"/>
            <a:ext cx="857250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0" name="AutoShape 6" descr="Resultado de imagem para logo empresa junior conecta corumbÃ¡"/>
          <p:cNvSpPr>
            <a:spLocks noChangeAspect="1" noChangeArrowheads="1"/>
          </p:cNvSpPr>
          <p:nvPr/>
        </p:nvSpPr>
        <p:spPr bwMode="auto">
          <a:xfrm>
            <a:off x="2783681" y="-144463"/>
            <a:ext cx="2286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800"/>
          </a:p>
        </p:txBody>
      </p:sp>
      <p:sp>
        <p:nvSpPr>
          <p:cNvPr id="3081" name="AutoShape 8" descr="Resultado de imagem para logo empresa junior conecta corumbÃ¡"/>
          <p:cNvSpPr>
            <a:spLocks noChangeAspect="1" noChangeArrowheads="1"/>
          </p:cNvSpPr>
          <p:nvPr/>
        </p:nvSpPr>
        <p:spPr bwMode="auto">
          <a:xfrm>
            <a:off x="2897981" y="7938"/>
            <a:ext cx="22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800"/>
          </a:p>
        </p:txBody>
      </p:sp>
      <p:pic>
        <p:nvPicPr>
          <p:cNvPr id="3084" name="Picture 15" descr="Resultado de imagem para sindicato do comÃ©rcio dourado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8570" y="2682625"/>
            <a:ext cx="73699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5" name="AutoShape 17" descr="Resultado de imagem para sindivarejo campo grande"/>
          <p:cNvSpPr>
            <a:spLocks noChangeAspect="1" noChangeArrowheads="1"/>
          </p:cNvSpPr>
          <p:nvPr/>
        </p:nvSpPr>
        <p:spPr bwMode="auto">
          <a:xfrm>
            <a:off x="3012281" y="160338"/>
            <a:ext cx="22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800"/>
          </a:p>
        </p:txBody>
      </p:sp>
      <p:pic>
        <p:nvPicPr>
          <p:cNvPr id="3086" name="Picture 1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6186" y="2387348"/>
            <a:ext cx="801291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Picture 20" descr="Resultado de imagem para sindivarejo trÃªs lagoa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1414" y="3666875"/>
            <a:ext cx="1093746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8" name="AutoShape 22" descr="Resultado de imagem para sindicato do comÃ©rcio ponta porÃ£"/>
          <p:cNvSpPr>
            <a:spLocks noChangeAspect="1" noChangeArrowheads="1"/>
          </p:cNvSpPr>
          <p:nvPr/>
        </p:nvSpPr>
        <p:spPr bwMode="auto">
          <a:xfrm>
            <a:off x="3126581" y="312738"/>
            <a:ext cx="22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800"/>
          </a:p>
        </p:txBody>
      </p:sp>
      <p:sp>
        <p:nvSpPr>
          <p:cNvPr id="3089" name="Retângulo 34"/>
          <p:cNvSpPr>
            <a:spLocks noChangeArrowheads="1"/>
          </p:cNvSpPr>
          <p:nvPr/>
        </p:nvSpPr>
        <p:spPr bwMode="auto">
          <a:xfrm>
            <a:off x="7858367" y="2041275"/>
            <a:ext cx="1997869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600"/>
              <a:t>Apoio:</a:t>
            </a:r>
          </a:p>
        </p:txBody>
      </p:sp>
      <p:pic>
        <p:nvPicPr>
          <p:cNvPr id="3090" name="Imagem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730" y="3026033"/>
            <a:ext cx="1013222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91" name="Retângulo 28"/>
          <p:cNvSpPr>
            <a:spLocks noChangeArrowheads="1"/>
          </p:cNvSpPr>
          <p:nvPr/>
        </p:nvSpPr>
        <p:spPr bwMode="auto">
          <a:xfrm>
            <a:off x="2168129" y="3026033"/>
            <a:ext cx="19978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Comic Sans MS" panose="030F0702030302020204" pitchFamily="66" charset="0"/>
              </a:rPr>
              <a:t>Coordenação e execução da pesquisa de campo</a:t>
            </a:r>
          </a:p>
        </p:txBody>
      </p:sp>
      <p:sp>
        <p:nvSpPr>
          <p:cNvPr id="5" name="Retângulo 4"/>
          <p:cNvSpPr/>
          <p:nvPr/>
        </p:nvSpPr>
        <p:spPr>
          <a:xfrm>
            <a:off x="881062" y="4669203"/>
            <a:ext cx="4572000" cy="92935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defRPr/>
            </a:pPr>
            <a:r>
              <a:rPr lang="pt-BR" sz="1200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COORDENAÇÃO E ANÁLISE DA PESQUISA</a:t>
            </a:r>
          </a:p>
          <a:p>
            <a:pPr>
              <a:lnSpc>
                <a:spcPct val="115000"/>
              </a:lnSpc>
              <a:defRPr/>
            </a:pPr>
            <a:r>
              <a:rPr lang="pt-BR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Daniela Teixeira Dias – IPF/MS</a:t>
            </a:r>
          </a:p>
          <a:p>
            <a:pPr>
              <a:lnSpc>
                <a:spcPct val="115000"/>
              </a:lnSpc>
              <a:defRPr/>
            </a:pPr>
            <a:r>
              <a:rPr lang="pt-BR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Vanessa Schmidt - SEBRAE/MS</a:t>
            </a:r>
          </a:p>
          <a:p>
            <a:pPr>
              <a:lnSpc>
                <a:spcPct val="115000"/>
              </a:lnSpc>
              <a:defRPr/>
            </a:pPr>
            <a:r>
              <a:rPr lang="pt-BR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3093" name="Retângulo 12"/>
          <p:cNvSpPr>
            <a:spLocks noChangeArrowheads="1"/>
          </p:cNvSpPr>
          <p:nvPr/>
        </p:nvSpPr>
        <p:spPr bwMode="auto">
          <a:xfrm>
            <a:off x="6498391" y="4816326"/>
            <a:ext cx="4572000" cy="1564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pt-BR" altLang="pt-BR" sz="1200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EQUIPE TÉCNICA – APOIO</a:t>
            </a:r>
            <a:endParaRPr lang="pt-BR" altLang="pt-BR" sz="1200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Leandro Lins– ÓTIMA Consultoria e Inteligência de Mercado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Rodrigo Maia Marcelo </a:t>
            </a:r>
            <a:r>
              <a:rPr lang="pt-BR" altLang="pt-BR" sz="1200" dirty="0" err="1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Pirani</a:t>
            </a:r>
            <a:r>
              <a:rPr lang="pt-BR" altLang="pt-BR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– SEBRAE/MS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Sandra Amarilha – SEBRAE/MS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Isabela Carvalho Fernandes – SEBRAE/MS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Priscila Amanda </a:t>
            </a:r>
            <a:r>
              <a:rPr lang="pt-BR" altLang="pt-BR" sz="1200" dirty="0" err="1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Ducatti</a:t>
            </a:r>
            <a:r>
              <a:rPr lang="pt-BR" altLang="pt-BR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– SEBRAE/MS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Henrique </a:t>
            </a:r>
            <a:r>
              <a:rPr lang="pt-BR" altLang="pt-BR" sz="1200" dirty="0" err="1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Aukar</a:t>
            </a:r>
            <a:r>
              <a:rPr lang="pt-BR" altLang="pt-BR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– IPF/MS</a:t>
            </a:r>
          </a:p>
        </p:txBody>
      </p:sp>
      <p:pic>
        <p:nvPicPr>
          <p:cNvPr id="20" name="Imagem 2">
            <a:extLst>
              <a:ext uri="{FF2B5EF4-FFF2-40B4-BE49-F238E27FC236}">
                <a16:creationId xmlns:a16="http://schemas.microsoft.com/office/drawing/2014/main" id="{10492718-FFE5-4FEC-AB48-CF63F83337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728" y="3022907"/>
            <a:ext cx="1013222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tângulo 28">
            <a:extLst>
              <a:ext uri="{FF2B5EF4-FFF2-40B4-BE49-F238E27FC236}">
                <a16:creationId xmlns:a16="http://schemas.microsoft.com/office/drawing/2014/main" id="{3DE235F2-2C2C-40AF-BEDD-021C1699E4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8127" y="3022907"/>
            <a:ext cx="19978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Comic Sans MS" panose="030F0702030302020204" pitchFamily="66" charset="0"/>
              </a:rPr>
              <a:t>Coordenação e execução da pesquisa de campo</a:t>
            </a:r>
          </a:p>
        </p:txBody>
      </p:sp>
    </p:spTree>
    <p:extLst>
      <p:ext uri="{BB962C8B-B14F-4D97-AF65-F5344CB8AC3E}">
        <p14:creationId xmlns:p14="http://schemas.microsoft.com/office/powerpoint/2010/main" val="2066110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163474"/>
            <a:ext cx="12192000" cy="378619"/>
          </a:xfrm>
          <a:prstGeom prst="rect">
            <a:avLst/>
          </a:prstGeom>
          <a:solidFill>
            <a:srgbClr val="722745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2100" dirty="0">
                <a:latin typeface="Comic Sans MS" panose="030F0702030302020204" pitchFamily="66" charset="0"/>
              </a:rPr>
              <a:t>OBJETIVO DA PESQUISA</a:t>
            </a:r>
          </a:p>
        </p:txBody>
      </p:sp>
      <p:sp>
        <p:nvSpPr>
          <p:cNvPr id="15363" name="Retângulo 2"/>
          <p:cNvSpPr>
            <a:spLocks noChangeArrowheads="1"/>
          </p:cNvSpPr>
          <p:nvPr/>
        </p:nvSpPr>
        <p:spPr bwMode="auto">
          <a:xfrm>
            <a:off x="0" y="891213"/>
            <a:ext cx="12159471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500" dirty="0">
                <a:latin typeface="Comic Sans MS" panose="030F0702030302020204" pitchFamily="66" charset="0"/>
              </a:rPr>
              <a:t> Avaliar as intenções de consumo e de comemoração dos residentes de Mato Grosso do Sul para o Dia das Mães (2021)</a:t>
            </a:r>
          </a:p>
        </p:txBody>
      </p:sp>
      <p:sp>
        <p:nvSpPr>
          <p:cNvPr id="4" name="Retângulo 3"/>
          <p:cNvSpPr/>
          <p:nvPr/>
        </p:nvSpPr>
        <p:spPr>
          <a:xfrm>
            <a:off x="-1" y="2020820"/>
            <a:ext cx="12191999" cy="378619"/>
          </a:xfrm>
          <a:prstGeom prst="rect">
            <a:avLst/>
          </a:prstGeom>
          <a:solidFill>
            <a:srgbClr val="722745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2100" dirty="0">
                <a:latin typeface="Comic Sans MS" panose="030F0702030302020204" pitchFamily="66" charset="0"/>
              </a:rPr>
              <a:t>MÉTODO</a:t>
            </a:r>
          </a:p>
        </p:txBody>
      </p:sp>
      <p:sp>
        <p:nvSpPr>
          <p:cNvPr id="15365" name="Retângulo 5"/>
          <p:cNvSpPr>
            <a:spLocks noChangeArrowheads="1"/>
          </p:cNvSpPr>
          <p:nvPr/>
        </p:nvSpPr>
        <p:spPr bwMode="auto">
          <a:xfrm>
            <a:off x="84919" y="2923938"/>
            <a:ext cx="12074552" cy="263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500" dirty="0">
                <a:latin typeface="Comic Sans MS" panose="030F0702030302020204" pitchFamily="66" charset="0"/>
              </a:rPr>
              <a:t>*Quantitativo;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500" dirty="0">
              <a:latin typeface="Comic Sans MS" panose="030F0702030302020204" pitchFamily="66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500" dirty="0">
                <a:latin typeface="Comic Sans MS" panose="030F0702030302020204" pitchFamily="66" charset="0"/>
              </a:rPr>
              <a:t>*Aplicação de 1.696 questionários semiestruturados (com perguntas abertas e fechadas) – perfil, comportamento e gastos – de 30 de março a </a:t>
            </a:r>
            <a:r>
              <a:rPr lang="pt-BR" altLang="pt-BR" sz="1500" dirty="0" smtClean="0">
                <a:latin typeface="Comic Sans MS" panose="030F0702030302020204" pitchFamily="66" charset="0"/>
              </a:rPr>
              <a:t>15 de abril;</a:t>
            </a:r>
            <a:endParaRPr lang="pt-BR" altLang="pt-BR" sz="1500" dirty="0">
              <a:latin typeface="Comic Sans MS" panose="030F0702030302020204" pitchFamily="66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500" dirty="0">
              <a:latin typeface="Comic Sans MS" panose="030F0702030302020204" pitchFamily="66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500" dirty="0">
                <a:latin typeface="Comic Sans MS" panose="030F0702030302020204" pitchFamily="66" charset="0"/>
              </a:rPr>
              <a:t>*95% de confiança;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500" dirty="0">
              <a:latin typeface="Comic Sans MS" panose="030F0702030302020204" pitchFamily="66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500" dirty="0">
                <a:latin typeface="Comic Sans MS" panose="030F0702030302020204" pitchFamily="66" charset="0"/>
              </a:rPr>
              <a:t>*A depender do municípios, as margens de erro variaram entre 5% e 6%, para viabilizar a pesquisa;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500" dirty="0">
              <a:latin typeface="Comic Sans MS" panose="030F0702030302020204" pitchFamily="66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500" dirty="0">
                <a:latin typeface="Comic Sans MS" panose="030F0702030302020204" pitchFamily="66" charset="0"/>
              </a:rPr>
              <a:t>*Campo Grande, Dourados, Corumbá/Ladário, Bonito, Coxim, Três Lagoas e Ponta Porã;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5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081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Laranja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Tema do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552</TotalTime>
  <Words>1218</Words>
  <Application>Microsoft Office PowerPoint</Application>
  <PresentationFormat>Widescreen</PresentationFormat>
  <Paragraphs>388</Paragraphs>
  <Slides>12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Comic Sans MS</vt:lpstr>
      <vt:lpstr>Times New Roman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Daniela Dias</dc:creator>
  <cp:lastModifiedBy>Daniela Dias</cp:lastModifiedBy>
  <cp:revision>89</cp:revision>
  <dcterms:created xsi:type="dcterms:W3CDTF">2021-04-19T14:43:43Z</dcterms:created>
  <dcterms:modified xsi:type="dcterms:W3CDTF">2021-04-23T14:59:05Z</dcterms:modified>
</cp:coreProperties>
</file>